
<file path=[Content_Types].xml><?xml version="1.0" encoding="utf-8"?>
<Types xmlns="http://schemas.openxmlformats.org/package/2006/content-types">
  <Default Extension="avif" ContentType="image/avi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60" r:id="rId5"/>
    <p:sldId id="261" r:id="rId6"/>
    <p:sldId id="263" r:id="rId7"/>
    <p:sldId id="266" r:id="rId8"/>
    <p:sldId id="265" r:id="rId9"/>
    <p:sldId id="264" r:id="rId10"/>
    <p:sldId id="262" r:id="rId11"/>
    <p:sldId id="267" r:id="rId12"/>
    <p:sldId id="270" r:id="rId13"/>
    <p:sldId id="269" r:id="rId14"/>
    <p:sldId id="274" r:id="rId15"/>
    <p:sldId id="273" r:id="rId16"/>
    <p:sldId id="272" r:id="rId17"/>
    <p:sldId id="271" r:id="rId18"/>
    <p:sldId id="268" r:id="rId19"/>
    <p:sldId id="279" r:id="rId20"/>
    <p:sldId id="278" r:id="rId21"/>
    <p:sldId id="277" r:id="rId22"/>
    <p:sldId id="276" r:id="rId23"/>
    <p:sldId id="281" r:id="rId24"/>
    <p:sldId id="280" r:id="rId25"/>
    <p:sldId id="275" r:id="rId26"/>
    <p:sldId id="282"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7CB2"/>
    <a:srgbClr val="CFCF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8A433D-CED2-4B1B-8909-EB7446C95178}" type="datetimeFigureOut">
              <a:rPr lang="it-IT" smtClean="0"/>
              <a:t>07/03/2025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3016F-287C-46CB-980B-CFB321BE2396}" type="slidenum">
              <a:rPr lang="it-IT" smtClean="0"/>
              <a:t>‹N›</a:t>
            </a:fld>
            <a:endParaRPr lang="it-IT"/>
          </a:p>
        </p:txBody>
      </p:sp>
    </p:spTree>
    <p:extLst>
      <p:ext uri="{BB962C8B-B14F-4D97-AF65-F5344CB8AC3E}">
        <p14:creationId xmlns:p14="http://schemas.microsoft.com/office/powerpoint/2010/main" val="1356725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03016F-287C-46CB-980B-CFB321BE2396}" type="slidenum">
              <a:rPr lang="it-IT" smtClean="0"/>
              <a:t>5</a:t>
            </a:fld>
            <a:endParaRPr lang="it-IT"/>
          </a:p>
        </p:txBody>
      </p:sp>
    </p:spTree>
    <p:extLst>
      <p:ext uri="{BB962C8B-B14F-4D97-AF65-F5344CB8AC3E}">
        <p14:creationId xmlns:p14="http://schemas.microsoft.com/office/powerpoint/2010/main" val="2187437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FC7BB6-C28D-AB60-0916-31DF3810A812}"/>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F919445-D528-7202-35BF-82DB90C8D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3BC5897-786C-1829-E6C0-E6391E0CA710}"/>
              </a:ext>
            </a:extLst>
          </p:cNvPr>
          <p:cNvSpPr>
            <a:spLocks noGrp="1"/>
          </p:cNvSpPr>
          <p:nvPr>
            <p:ph type="dt" sz="half" idx="10"/>
          </p:nvPr>
        </p:nvSpPr>
        <p:spPr/>
        <p:txBody>
          <a:bodyPr/>
          <a:lstStyle/>
          <a:p>
            <a:fld id="{9B110E3C-DD2C-43EE-8BBF-FBE788CD05D8}" type="datetimeFigureOut">
              <a:rPr lang="it-IT" smtClean="0"/>
              <a:t>07/03/2025</a:t>
            </a:fld>
            <a:endParaRPr lang="it-IT"/>
          </a:p>
        </p:txBody>
      </p:sp>
      <p:sp>
        <p:nvSpPr>
          <p:cNvPr id="5" name="Segnaposto piè di pagina 4">
            <a:extLst>
              <a:ext uri="{FF2B5EF4-FFF2-40B4-BE49-F238E27FC236}">
                <a16:creationId xmlns:a16="http://schemas.microsoft.com/office/drawing/2014/main" id="{540038D3-2C5F-0DB2-2E68-3F36D354EE6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2A00260-DEF1-C955-1FA8-98FCF7A71B9A}"/>
              </a:ext>
            </a:extLst>
          </p:cNvPr>
          <p:cNvSpPr>
            <a:spLocks noGrp="1"/>
          </p:cNvSpPr>
          <p:nvPr>
            <p:ph type="sldNum" sz="quarter" idx="12"/>
          </p:nvPr>
        </p:nvSpPr>
        <p:spPr/>
        <p:txBody>
          <a:bodyPr/>
          <a:lstStyle/>
          <a:p>
            <a:fld id="{7A3E7326-E084-4A45-8B48-7546BEC72F3F}" type="slidenum">
              <a:rPr lang="it-IT" smtClean="0"/>
              <a:t>‹N›</a:t>
            </a:fld>
            <a:endParaRPr lang="it-IT"/>
          </a:p>
        </p:txBody>
      </p:sp>
    </p:spTree>
    <p:extLst>
      <p:ext uri="{BB962C8B-B14F-4D97-AF65-F5344CB8AC3E}">
        <p14:creationId xmlns:p14="http://schemas.microsoft.com/office/powerpoint/2010/main" val="383819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12B51A-F628-E045-7380-934620C3880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AEFAA52-DF43-6E2A-3750-CDC850801CA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D2DB332-5D8C-2690-6C85-349B16A1A996}"/>
              </a:ext>
            </a:extLst>
          </p:cNvPr>
          <p:cNvSpPr>
            <a:spLocks noGrp="1"/>
          </p:cNvSpPr>
          <p:nvPr>
            <p:ph type="dt" sz="half" idx="10"/>
          </p:nvPr>
        </p:nvSpPr>
        <p:spPr/>
        <p:txBody>
          <a:bodyPr/>
          <a:lstStyle/>
          <a:p>
            <a:fld id="{9B110E3C-DD2C-43EE-8BBF-FBE788CD05D8}" type="datetimeFigureOut">
              <a:rPr lang="it-IT" smtClean="0"/>
              <a:t>07/03/2025</a:t>
            </a:fld>
            <a:endParaRPr lang="it-IT"/>
          </a:p>
        </p:txBody>
      </p:sp>
      <p:sp>
        <p:nvSpPr>
          <p:cNvPr id="5" name="Segnaposto piè di pagina 4">
            <a:extLst>
              <a:ext uri="{FF2B5EF4-FFF2-40B4-BE49-F238E27FC236}">
                <a16:creationId xmlns:a16="http://schemas.microsoft.com/office/drawing/2014/main" id="{5D21268F-503C-5FC9-5919-121450232A6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5E44BA-E528-0D0F-A6A0-E41917F9A1A3}"/>
              </a:ext>
            </a:extLst>
          </p:cNvPr>
          <p:cNvSpPr>
            <a:spLocks noGrp="1"/>
          </p:cNvSpPr>
          <p:nvPr>
            <p:ph type="sldNum" sz="quarter" idx="12"/>
          </p:nvPr>
        </p:nvSpPr>
        <p:spPr/>
        <p:txBody>
          <a:bodyPr/>
          <a:lstStyle/>
          <a:p>
            <a:fld id="{7A3E7326-E084-4A45-8B48-7546BEC72F3F}" type="slidenum">
              <a:rPr lang="it-IT" smtClean="0"/>
              <a:t>‹N›</a:t>
            </a:fld>
            <a:endParaRPr lang="it-IT"/>
          </a:p>
        </p:txBody>
      </p:sp>
    </p:spTree>
    <p:extLst>
      <p:ext uri="{BB962C8B-B14F-4D97-AF65-F5344CB8AC3E}">
        <p14:creationId xmlns:p14="http://schemas.microsoft.com/office/powerpoint/2010/main" val="417190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132AF3D-FC40-D6B8-94E4-EACC28DEADE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5160D9F-AA57-C409-CBE3-62C3096524B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5C055BF-74F3-F4E1-CD08-3BE8ABBF696E}"/>
              </a:ext>
            </a:extLst>
          </p:cNvPr>
          <p:cNvSpPr>
            <a:spLocks noGrp="1"/>
          </p:cNvSpPr>
          <p:nvPr>
            <p:ph type="dt" sz="half" idx="10"/>
          </p:nvPr>
        </p:nvSpPr>
        <p:spPr/>
        <p:txBody>
          <a:bodyPr/>
          <a:lstStyle/>
          <a:p>
            <a:fld id="{9B110E3C-DD2C-43EE-8BBF-FBE788CD05D8}" type="datetimeFigureOut">
              <a:rPr lang="it-IT" smtClean="0"/>
              <a:t>07/03/2025</a:t>
            </a:fld>
            <a:endParaRPr lang="it-IT"/>
          </a:p>
        </p:txBody>
      </p:sp>
      <p:sp>
        <p:nvSpPr>
          <p:cNvPr id="5" name="Segnaposto piè di pagina 4">
            <a:extLst>
              <a:ext uri="{FF2B5EF4-FFF2-40B4-BE49-F238E27FC236}">
                <a16:creationId xmlns:a16="http://schemas.microsoft.com/office/drawing/2014/main" id="{8B35C765-1A0D-B104-9D2D-CE2F6F271A7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B6E63F-E986-4A5F-7210-34E974C6672C}"/>
              </a:ext>
            </a:extLst>
          </p:cNvPr>
          <p:cNvSpPr>
            <a:spLocks noGrp="1"/>
          </p:cNvSpPr>
          <p:nvPr>
            <p:ph type="sldNum" sz="quarter" idx="12"/>
          </p:nvPr>
        </p:nvSpPr>
        <p:spPr/>
        <p:txBody>
          <a:bodyPr/>
          <a:lstStyle/>
          <a:p>
            <a:fld id="{7A3E7326-E084-4A45-8B48-7546BEC72F3F}" type="slidenum">
              <a:rPr lang="it-IT" smtClean="0"/>
              <a:t>‹N›</a:t>
            </a:fld>
            <a:endParaRPr lang="it-IT"/>
          </a:p>
        </p:txBody>
      </p:sp>
    </p:spTree>
    <p:extLst>
      <p:ext uri="{BB962C8B-B14F-4D97-AF65-F5344CB8AC3E}">
        <p14:creationId xmlns:p14="http://schemas.microsoft.com/office/powerpoint/2010/main" val="417436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2A19DE-1DB8-0749-C2A3-3AF5C7F96FD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C44C3D9-AC93-07E9-662A-099628373DE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5AE8FDD-575A-1776-242E-1932973E26A4}"/>
              </a:ext>
            </a:extLst>
          </p:cNvPr>
          <p:cNvSpPr>
            <a:spLocks noGrp="1"/>
          </p:cNvSpPr>
          <p:nvPr>
            <p:ph type="dt" sz="half" idx="10"/>
          </p:nvPr>
        </p:nvSpPr>
        <p:spPr/>
        <p:txBody>
          <a:bodyPr/>
          <a:lstStyle/>
          <a:p>
            <a:fld id="{9B110E3C-DD2C-43EE-8BBF-FBE788CD05D8}" type="datetimeFigureOut">
              <a:rPr lang="it-IT" smtClean="0"/>
              <a:t>07/03/2025</a:t>
            </a:fld>
            <a:endParaRPr lang="it-IT"/>
          </a:p>
        </p:txBody>
      </p:sp>
      <p:sp>
        <p:nvSpPr>
          <p:cNvPr id="5" name="Segnaposto piè di pagina 4">
            <a:extLst>
              <a:ext uri="{FF2B5EF4-FFF2-40B4-BE49-F238E27FC236}">
                <a16:creationId xmlns:a16="http://schemas.microsoft.com/office/drawing/2014/main" id="{41069CA5-B314-27AE-535D-0BE84C4C1DB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03ACC92-42AC-27C2-AF81-B10087F23C94}"/>
              </a:ext>
            </a:extLst>
          </p:cNvPr>
          <p:cNvSpPr>
            <a:spLocks noGrp="1"/>
          </p:cNvSpPr>
          <p:nvPr>
            <p:ph type="sldNum" sz="quarter" idx="12"/>
          </p:nvPr>
        </p:nvSpPr>
        <p:spPr/>
        <p:txBody>
          <a:bodyPr/>
          <a:lstStyle/>
          <a:p>
            <a:fld id="{7A3E7326-E084-4A45-8B48-7546BEC72F3F}" type="slidenum">
              <a:rPr lang="it-IT" smtClean="0"/>
              <a:t>‹N›</a:t>
            </a:fld>
            <a:endParaRPr lang="it-IT"/>
          </a:p>
        </p:txBody>
      </p:sp>
    </p:spTree>
    <p:extLst>
      <p:ext uri="{BB962C8B-B14F-4D97-AF65-F5344CB8AC3E}">
        <p14:creationId xmlns:p14="http://schemas.microsoft.com/office/powerpoint/2010/main" val="1146712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7FE1F0-F9A9-1B8E-C924-A417AC04B3C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F8469C0-58AD-CE01-373F-365D989B3D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49E36CF-F9DF-7671-CEC3-6A5D65357C72}"/>
              </a:ext>
            </a:extLst>
          </p:cNvPr>
          <p:cNvSpPr>
            <a:spLocks noGrp="1"/>
          </p:cNvSpPr>
          <p:nvPr>
            <p:ph type="dt" sz="half" idx="10"/>
          </p:nvPr>
        </p:nvSpPr>
        <p:spPr/>
        <p:txBody>
          <a:bodyPr/>
          <a:lstStyle/>
          <a:p>
            <a:fld id="{9B110E3C-DD2C-43EE-8BBF-FBE788CD05D8}" type="datetimeFigureOut">
              <a:rPr lang="it-IT" smtClean="0"/>
              <a:t>07/03/2025</a:t>
            </a:fld>
            <a:endParaRPr lang="it-IT"/>
          </a:p>
        </p:txBody>
      </p:sp>
      <p:sp>
        <p:nvSpPr>
          <p:cNvPr id="5" name="Segnaposto piè di pagina 4">
            <a:extLst>
              <a:ext uri="{FF2B5EF4-FFF2-40B4-BE49-F238E27FC236}">
                <a16:creationId xmlns:a16="http://schemas.microsoft.com/office/drawing/2014/main" id="{7F949371-6CA6-E593-DD60-E6F99129C1F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F56A66E-3DC6-60C3-684A-54852AC0D8F4}"/>
              </a:ext>
            </a:extLst>
          </p:cNvPr>
          <p:cNvSpPr>
            <a:spLocks noGrp="1"/>
          </p:cNvSpPr>
          <p:nvPr>
            <p:ph type="sldNum" sz="quarter" idx="12"/>
          </p:nvPr>
        </p:nvSpPr>
        <p:spPr/>
        <p:txBody>
          <a:bodyPr/>
          <a:lstStyle/>
          <a:p>
            <a:fld id="{7A3E7326-E084-4A45-8B48-7546BEC72F3F}" type="slidenum">
              <a:rPr lang="it-IT" smtClean="0"/>
              <a:t>‹N›</a:t>
            </a:fld>
            <a:endParaRPr lang="it-IT"/>
          </a:p>
        </p:txBody>
      </p:sp>
    </p:spTree>
    <p:extLst>
      <p:ext uri="{BB962C8B-B14F-4D97-AF65-F5344CB8AC3E}">
        <p14:creationId xmlns:p14="http://schemas.microsoft.com/office/powerpoint/2010/main" val="2453586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A6357D-1D7F-3DF0-E73D-2118FD7AFCA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A29C22E-0810-44E4-FA75-C0CE811B8B4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22F5BF7-C6D3-2DD1-3804-74F7E1D0B4B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F4B58D3-5C22-331B-2E19-68A849C1E844}"/>
              </a:ext>
            </a:extLst>
          </p:cNvPr>
          <p:cNvSpPr>
            <a:spLocks noGrp="1"/>
          </p:cNvSpPr>
          <p:nvPr>
            <p:ph type="dt" sz="half" idx="10"/>
          </p:nvPr>
        </p:nvSpPr>
        <p:spPr/>
        <p:txBody>
          <a:bodyPr/>
          <a:lstStyle/>
          <a:p>
            <a:fld id="{9B110E3C-DD2C-43EE-8BBF-FBE788CD05D8}" type="datetimeFigureOut">
              <a:rPr lang="it-IT" smtClean="0"/>
              <a:t>07/03/2025</a:t>
            </a:fld>
            <a:endParaRPr lang="it-IT"/>
          </a:p>
        </p:txBody>
      </p:sp>
      <p:sp>
        <p:nvSpPr>
          <p:cNvPr id="6" name="Segnaposto piè di pagina 5">
            <a:extLst>
              <a:ext uri="{FF2B5EF4-FFF2-40B4-BE49-F238E27FC236}">
                <a16:creationId xmlns:a16="http://schemas.microsoft.com/office/drawing/2014/main" id="{6C9E7EA1-A70A-08C6-6001-793407FBE06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51C85B5-83D1-060B-E910-29F236A47921}"/>
              </a:ext>
            </a:extLst>
          </p:cNvPr>
          <p:cNvSpPr>
            <a:spLocks noGrp="1"/>
          </p:cNvSpPr>
          <p:nvPr>
            <p:ph type="sldNum" sz="quarter" idx="12"/>
          </p:nvPr>
        </p:nvSpPr>
        <p:spPr/>
        <p:txBody>
          <a:bodyPr/>
          <a:lstStyle/>
          <a:p>
            <a:fld id="{7A3E7326-E084-4A45-8B48-7546BEC72F3F}" type="slidenum">
              <a:rPr lang="it-IT" smtClean="0"/>
              <a:t>‹N›</a:t>
            </a:fld>
            <a:endParaRPr lang="it-IT"/>
          </a:p>
        </p:txBody>
      </p:sp>
    </p:spTree>
    <p:extLst>
      <p:ext uri="{BB962C8B-B14F-4D97-AF65-F5344CB8AC3E}">
        <p14:creationId xmlns:p14="http://schemas.microsoft.com/office/powerpoint/2010/main" val="2991595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C6FADD-7C16-7D8E-7955-383B99803CC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B362605-92AD-3C9C-0944-F9C634D726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A7D7631-C362-B4F4-6191-405924C6C78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7E31636-DF40-105E-BA44-BE6654A8EC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A867D82-3E50-36C3-C220-71B684DE82D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73AEBED-18F2-0764-5C3F-FFFAF91A0BBD}"/>
              </a:ext>
            </a:extLst>
          </p:cNvPr>
          <p:cNvSpPr>
            <a:spLocks noGrp="1"/>
          </p:cNvSpPr>
          <p:nvPr>
            <p:ph type="dt" sz="half" idx="10"/>
          </p:nvPr>
        </p:nvSpPr>
        <p:spPr/>
        <p:txBody>
          <a:bodyPr/>
          <a:lstStyle/>
          <a:p>
            <a:fld id="{9B110E3C-DD2C-43EE-8BBF-FBE788CD05D8}" type="datetimeFigureOut">
              <a:rPr lang="it-IT" smtClean="0"/>
              <a:t>07/03/2025</a:t>
            </a:fld>
            <a:endParaRPr lang="it-IT"/>
          </a:p>
        </p:txBody>
      </p:sp>
      <p:sp>
        <p:nvSpPr>
          <p:cNvPr id="8" name="Segnaposto piè di pagina 7">
            <a:extLst>
              <a:ext uri="{FF2B5EF4-FFF2-40B4-BE49-F238E27FC236}">
                <a16:creationId xmlns:a16="http://schemas.microsoft.com/office/drawing/2014/main" id="{E4A6870E-4881-96E2-B7C1-42CEE326682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050E9AC-961B-5A33-D379-E740734EAAA8}"/>
              </a:ext>
            </a:extLst>
          </p:cNvPr>
          <p:cNvSpPr>
            <a:spLocks noGrp="1"/>
          </p:cNvSpPr>
          <p:nvPr>
            <p:ph type="sldNum" sz="quarter" idx="12"/>
          </p:nvPr>
        </p:nvSpPr>
        <p:spPr/>
        <p:txBody>
          <a:bodyPr/>
          <a:lstStyle/>
          <a:p>
            <a:fld id="{7A3E7326-E084-4A45-8B48-7546BEC72F3F}" type="slidenum">
              <a:rPr lang="it-IT" smtClean="0"/>
              <a:t>‹N›</a:t>
            </a:fld>
            <a:endParaRPr lang="it-IT"/>
          </a:p>
        </p:txBody>
      </p:sp>
    </p:spTree>
    <p:extLst>
      <p:ext uri="{BB962C8B-B14F-4D97-AF65-F5344CB8AC3E}">
        <p14:creationId xmlns:p14="http://schemas.microsoft.com/office/powerpoint/2010/main" val="2256163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1128D3-C361-E27F-A4C1-E6F1EE44691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6855BB1-708E-77C3-2A43-B1A31047278C}"/>
              </a:ext>
            </a:extLst>
          </p:cNvPr>
          <p:cNvSpPr>
            <a:spLocks noGrp="1"/>
          </p:cNvSpPr>
          <p:nvPr>
            <p:ph type="dt" sz="half" idx="10"/>
          </p:nvPr>
        </p:nvSpPr>
        <p:spPr/>
        <p:txBody>
          <a:bodyPr/>
          <a:lstStyle/>
          <a:p>
            <a:fld id="{9B110E3C-DD2C-43EE-8BBF-FBE788CD05D8}" type="datetimeFigureOut">
              <a:rPr lang="it-IT" smtClean="0"/>
              <a:t>07/03/2025</a:t>
            </a:fld>
            <a:endParaRPr lang="it-IT"/>
          </a:p>
        </p:txBody>
      </p:sp>
      <p:sp>
        <p:nvSpPr>
          <p:cNvPr id="4" name="Segnaposto piè di pagina 3">
            <a:extLst>
              <a:ext uri="{FF2B5EF4-FFF2-40B4-BE49-F238E27FC236}">
                <a16:creationId xmlns:a16="http://schemas.microsoft.com/office/drawing/2014/main" id="{8B14FBDD-81B2-1915-A177-1C2FCAA71E2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701BEB8-44A3-986E-8D4B-E83B3ED03971}"/>
              </a:ext>
            </a:extLst>
          </p:cNvPr>
          <p:cNvSpPr>
            <a:spLocks noGrp="1"/>
          </p:cNvSpPr>
          <p:nvPr>
            <p:ph type="sldNum" sz="quarter" idx="12"/>
          </p:nvPr>
        </p:nvSpPr>
        <p:spPr/>
        <p:txBody>
          <a:bodyPr/>
          <a:lstStyle/>
          <a:p>
            <a:fld id="{7A3E7326-E084-4A45-8B48-7546BEC72F3F}" type="slidenum">
              <a:rPr lang="it-IT" smtClean="0"/>
              <a:t>‹N›</a:t>
            </a:fld>
            <a:endParaRPr lang="it-IT"/>
          </a:p>
        </p:txBody>
      </p:sp>
    </p:spTree>
    <p:extLst>
      <p:ext uri="{BB962C8B-B14F-4D97-AF65-F5344CB8AC3E}">
        <p14:creationId xmlns:p14="http://schemas.microsoft.com/office/powerpoint/2010/main" val="2884628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F86CA34-D4BE-5F5F-2C92-C1309B26E8BA}"/>
              </a:ext>
            </a:extLst>
          </p:cNvPr>
          <p:cNvSpPr>
            <a:spLocks noGrp="1"/>
          </p:cNvSpPr>
          <p:nvPr>
            <p:ph type="dt" sz="half" idx="10"/>
          </p:nvPr>
        </p:nvSpPr>
        <p:spPr/>
        <p:txBody>
          <a:bodyPr/>
          <a:lstStyle/>
          <a:p>
            <a:fld id="{9B110E3C-DD2C-43EE-8BBF-FBE788CD05D8}" type="datetimeFigureOut">
              <a:rPr lang="it-IT" smtClean="0"/>
              <a:t>07/03/2025</a:t>
            </a:fld>
            <a:endParaRPr lang="it-IT"/>
          </a:p>
        </p:txBody>
      </p:sp>
      <p:sp>
        <p:nvSpPr>
          <p:cNvPr id="3" name="Segnaposto piè di pagina 2">
            <a:extLst>
              <a:ext uri="{FF2B5EF4-FFF2-40B4-BE49-F238E27FC236}">
                <a16:creationId xmlns:a16="http://schemas.microsoft.com/office/drawing/2014/main" id="{8B8D0526-2D5B-D142-1827-3F6D16C99F9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71837FCC-C2FD-0F80-62F5-A398A025C10C}"/>
              </a:ext>
            </a:extLst>
          </p:cNvPr>
          <p:cNvSpPr>
            <a:spLocks noGrp="1"/>
          </p:cNvSpPr>
          <p:nvPr>
            <p:ph type="sldNum" sz="quarter" idx="12"/>
          </p:nvPr>
        </p:nvSpPr>
        <p:spPr/>
        <p:txBody>
          <a:bodyPr/>
          <a:lstStyle/>
          <a:p>
            <a:fld id="{7A3E7326-E084-4A45-8B48-7546BEC72F3F}" type="slidenum">
              <a:rPr lang="it-IT" smtClean="0"/>
              <a:t>‹N›</a:t>
            </a:fld>
            <a:endParaRPr lang="it-IT"/>
          </a:p>
        </p:txBody>
      </p:sp>
    </p:spTree>
    <p:extLst>
      <p:ext uri="{BB962C8B-B14F-4D97-AF65-F5344CB8AC3E}">
        <p14:creationId xmlns:p14="http://schemas.microsoft.com/office/powerpoint/2010/main" val="182268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EB7E5B-CE8D-7928-5EE4-6A28E33F424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A003892-7BD6-2FF9-152E-EF0D8C8B6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930ED7E-0D2B-233E-3D0E-CA703EA5D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F4594F2-120B-A719-1496-CC26BB022DD3}"/>
              </a:ext>
            </a:extLst>
          </p:cNvPr>
          <p:cNvSpPr>
            <a:spLocks noGrp="1"/>
          </p:cNvSpPr>
          <p:nvPr>
            <p:ph type="dt" sz="half" idx="10"/>
          </p:nvPr>
        </p:nvSpPr>
        <p:spPr/>
        <p:txBody>
          <a:bodyPr/>
          <a:lstStyle/>
          <a:p>
            <a:fld id="{9B110E3C-DD2C-43EE-8BBF-FBE788CD05D8}" type="datetimeFigureOut">
              <a:rPr lang="it-IT" smtClean="0"/>
              <a:t>07/03/2025</a:t>
            </a:fld>
            <a:endParaRPr lang="it-IT"/>
          </a:p>
        </p:txBody>
      </p:sp>
      <p:sp>
        <p:nvSpPr>
          <p:cNvPr id="6" name="Segnaposto piè di pagina 5">
            <a:extLst>
              <a:ext uri="{FF2B5EF4-FFF2-40B4-BE49-F238E27FC236}">
                <a16:creationId xmlns:a16="http://schemas.microsoft.com/office/drawing/2014/main" id="{CCADBB06-1676-45DE-A4F7-C447105D3B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A8B59F6-FDFA-6816-B988-B355C0ECFC5D}"/>
              </a:ext>
            </a:extLst>
          </p:cNvPr>
          <p:cNvSpPr>
            <a:spLocks noGrp="1"/>
          </p:cNvSpPr>
          <p:nvPr>
            <p:ph type="sldNum" sz="quarter" idx="12"/>
          </p:nvPr>
        </p:nvSpPr>
        <p:spPr/>
        <p:txBody>
          <a:bodyPr/>
          <a:lstStyle/>
          <a:p>
            <a:fld id="{7A3E7326-E084-4A45-8B48-7546BEC72F3F}" type="slidenum">
              <a:rPr lang="it-IT" smtClean="0"/>
              <a:t>‹N›</a:t>
            </a:fld>
            <a:endParaRPr lang="it-IT"/>
          </a:p>
        </p:txBody>
      </p:sp>
    </p:spTree>
    <p:extLst>
      <p:ext uri="{BB962C8B-B14F-4D97-AF65-F5344CB8AC3E}">
        <p14:creationId xmlns:p14="http://schemas.microsoft.com/office/powerpoint/2010/main" val="286858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FB9CFF-5F7E-2722-DF13-7F48E98605B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EE63043-BC34-AD75-265C-E6831B716B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E1F130D7-B903-10B5-B55C-2A1D99C324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2CD0152-9B49-BB3C-31F2-0F32C5ECBA68}"/>
              </a:ext>
            </a:extLst>
          </p:cNvPr>
          <p:cNvSpPr>
            <a:spLocks noGrp="1"/>
          </p:cNvSpPr>
          <p:nvPr>
            <p:ph type="dt" sz="half" idx="10"/>
          </p:nvPr>
        </p:nvSpPr>
        <p:spPr/>
        <p:txBody>
          <a:bodyPr/>
          <a:lstStyle/>
          <a:p>
            <a:fld id="{9B110E3C-DD2C-43EE-8BBF-FBE788CD05D8}" type="datetimeFigureOut">
              <a:rPr lang="it-IT" smtClean="0"/>
              <a:t>07/03/2025</a:t>
            </a:fld>
            <a:endParaRPr lang="it-IT"/>
          </a:p>
        </p:txBody>
      </p:sp>
      <p:sp>
        <p:nvSpPr>
          <p:cNvPr id="6" name="Segnaposto piè di pagina 5">
            <a:extLst>
              <a:ext uri="{FF2B5EF4-FFF2-40B4-BE49-F238E27FC236}">
                <a16:creationId xmlns:a16="http://schemas.microsoft.com/office/drawing/2014/main" id="{070AA87E-BBA4-2D22-BD1F-027084E0F3C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A75EAF6-1609-FE0C-E142-565A09AE4740}"/>
              </a:ext>
            </a:extLst>
          </p:cNvPr>
          <p:cNvSpPr>
            <a:spLocks noGrp="1"/>
          </p:cNvSpPr>
          <p:nvPr>
            <p:ph type="sldNum" sz="quarter" idx="12"/>
          </p:nvPr>
        </p:nvSpPr>
        <p:spPr/>
        <p:txBody>
          <a:bodyPr/>
          <a:lstStyle/>
          <a:p>
            <a:fld id="{7A3E7326-E084-4A45-8B48-7546BEC72F3F}" type="slidenum">
              <a:rPr lang="it-IT" smtClean="0"/>
              <a:t>‹N›</a:t>
            </a:fld>
            <a:endParaRPr lang="it-IT"/>
          </a:p>
        </p:txBody>
      </p:sp>
    </p:spTree>
    <p:extLst>
      <p:ext uri="{BB962C8B-B14F-4D97-AF65-F5344CB8AC3E}">
        <p14:creationId xmlns:p14="http://schemas.microsoft.com/office/powerpoint/2010/main" val="3919185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1696FCE-21BC-CCE5-29B6-AB973A3D97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941DCA1-C5BC-1CE6-5073-B6A50D8462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7F7A85C-B3B1-E1BC-2B8E-D4EDBD46FA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10E3C-DD2C-43EE-8BBF-FBE788CD05D8}" type="datetimeFigureOut">
              <a:rPr lang="it-IT" smtClean="0"/>
              <a:t>07/03/2025</a:t>
            </a:fld>
            <a:endParaRPr lang="it-IT"/>
          </a:p>
        </p:txBody>
      </p:sp>
      <p:sp>
        <p:nvSpPr>
          <p:cNvPr id="5" name="Segnaposto piè di pagina 4">
            <a:extLst>
              <a:ext uri="{FF2B5EF4-FFF2-40B4-BE49-F238E27FC236}">
                <a16:creationId xmlns:a16="http://schemas.microsoft.com/office/drawing/2014/main" id="{99A53950-CC77-D314-380E-35DCE8B7AC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B6580F9-1610-25FE-202E-C7FF5F9EB7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E7326-E084-4A45-8B48-7546BEC72F3F}" type="slidenum">
              <a:rPr lang="it-IT" smtClean="0"/>
              <a:t>‹N›</a:t>
            </a:fld>
            <a:endParaRPr lang="it-IT"/>
          </a:p>
        </p:txBody>
      </p:sp>
    </p:spTree>
    <p:extLst>
      <p:ext uri="{BB962C8B-B14F-4D97-AF65-F5344CB8AC3E}">
        <p14:creationId xmlns:p14="http://schemas.microsoft.com/office/powerpoint/2010/main" val="277050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2.avif"/><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avi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avif"/><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avif"/><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avif"/><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avif"/><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avif"/><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av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av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avif"/><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avif"/><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avif"/><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avif"/><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avi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avif"/><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avif"/><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avif"/><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av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av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av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av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avif"/><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av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avif"/><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A03EE6BE-0C46-6BD2-5EE7-661192940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a:solidFill>
            <a:srgbClr val="CFCFD9"/>
          </a:solidFill>
        </p:spPr>
      </p:pic>
      <p:sp>
        <p:nvSpPr>
          <p:cNvPr id="2" name="Titolo 1">
            <a:extLst>
              <a:ext uri="{FF2B5EF4-FFF2-40B4-BE49-F238E27FC236}">
                <a16:creationId xmlns:a16="http://schemas.microsoft.com/office/drawing/2014/main" id="{10F53361-E1E9-D012-11F6-D77FA13021DE}"/>
              </a:ext>
            </a:extLst>
          </p:cNvPr>
          <p:cNvSpPr>
            <a:spLocks noGrp="1"/>
          </p:cNvSpPr>
          <p:nvPr>
            <p:ph type="ctrTitle"/>
          </p:nvPr>
        </p:nvSpPr>
        <p:spPr>
          <a:xfrm>
            <a:off x="6723540" y="140864"/>
            <a:ext cx="3991992" cy="944316"/>
          </a:xfrm>
          <a:noFill/>
          <a:ln w="28575">
            <a:solidFill>
              <a:schemeClr val="tx1"/>
            </a:solidFill>
          </a:ln>
        </p:spPr>
        <p:txBody>
          <a:bodyPr/>
          <a:lstStyle/>
          <a:p>
            <a:r>
              <a:rPr lang="it-IT" b="1" i="1" dirty="0">
                <a:solidFill>
                  <a:schemeClr val="bg1"/>
                </a:solidFill>
              </a:rPr>
              <a:t>LE ANTENNE</a:t>
            </a:r>
          </a:p>
        </p:txBody>
      </p:sp>
      <p:sp>
        <p:nvSpPr>
          <p:cNvPr id="8" name="CasellaDiTesto 7">
            <a:extLst>
              <a:ext uri="{FF2B5EF4-FFF2-40B4-BE49-F238E27FC236}">
                <a16:creationId xmlns:a16="http://schemas.microsoft.com/office/drawing/2014/main" id="{388FBCDF-8D16-7B98-01F3-B5AF717A2E27}"/>
              </a:ext>
            </a:extLst>
          </p:cNvPr>
          <p:cNvSpPr txBox="1"/>
          <p:nvPr/>
        </p:nvSpPr>
        <p:spPr>
          <a:xfrm>
            <a:off x="7221430" y="1226043"/>
            <a:ext cx="4174724" cy="707886"/>
          </a:xfrm>
          <a:prstGeom prst="rect">
            <a:avLst/>
          </a:prstGeom>
          <a:noFill/>
          <a:ln w="28575">
            <a:solidFill>
              <a:schemeClr val="tx1"/>
            </a:solidFill>
          </a:ln>
        </p:spPr>
        <p:txBody>
          <a:bodyPr wrap="square">
            <a:spAutoFit/>
          </a:bodyPr>
          <a:lstStyle/>
          <a:p>
            <a:r>
              <a:rPr lang="de-DE" sz="4000" b="1" i="1" dirty="0">
                <a:solidFill>
                  <a:schemeClr val="bg1"/>
                </a:solidFill>
              </a:rPr>
              <a:t>Luca Pontellini 4M</a:t>
            </a:r>
          </a:p>
        </p:txBody>
      </p:sp>
    </p:spTree>
    <p:extLst>
      <p:ext uri="{BB962C8B-B14F-4D97-AF65-F5344CB8AC3E}">
        <p14:creationId xmlns:p14="http://schemas.microsoft.com/office/powerpoint/2010/main" val="2769592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0A522-BBF6-5916-A01E-B83CF1153082}"/>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13519B52-7A32-AC06-8175-EB4CBF6E70B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57A99F06-CAD9-66A4-E2AA-A96587A777CF}"/>
              </a:ext>
            </a:extLst>
          </p:cNvPr>
          <p:cNvSpPr txBox="1"/>
          <p:nvPr/>
        </p:nvSpPr>
        <p:spPr>
          <a:xfrm>
            <a:off x="114300" y="181659"/>
            <a:ext cx="4295775" cy="646331"/>
          </a:xfrm>
          <a:prstGeom prst="rect">
            <a:avLst/>
          </a:prstGeom>
          <a:noFill/>
          <a:ln w="19050">
            <a:solidFill>
              <a:schemeClr val="tx1"/>
            </a:solidFill>
          </a:ln>
        </p:spPr>
        <p:txBody>
          <a:bodyPr wrap="square">
            <a:spAutoFit/>
          </a:bodyPr>
          <a:lstStyle/>
          <a:p>
            <a:r>
              <a:rPr lang="it-IT" sz="3600" b="1" dirty="0">
                <a:solidFill>
                  <a:schemeClr val="bg1"/>
                </a:solidFill>
              </a:rPr>
              <a:t>Tipologie di Antenne:</a:t>
            </a:r>
          </a:p>
        </p:txBody>
      </p:sp>
      <p:sp>
        <p:nvSpPr>
          <p:cNvPr id="5" name="CasellaDiTesto 4">
            <a:extLst>
              <a:ext uri="{FF2B5EF4-FFF2-40B4-BE49-F238E27FC236}">
                <a16:creationId xmlns:a16="http://schemas.microsoft.com/office/drawing/2014/main" id="{5F624F21-AA97-8895-80EB-B6940BD3238F}"/>
              </a:ext>
            </a:extLst>
          </p:cNvPr>
          <p:cNvSpPr txBox="1"/>
          <p:nvPr/>
        </p:nvSpPr>
        <p:spPr>
          <a:xfrm>
            <a:off x="114300" y="933361"/>
            <a:ext cx="6134100" cy="1200329"/>
          </a:xfrm>
          <a:prstGeom prst="rect">
            <a:avLst/>
          </a:prstGeom>
          <a:noFill/>
          <a:ln w="19050">
            <a:solidFill>
              <a:schemeClr val="tx1"/>
            </a:solidFill>
          </a:ln>
        </p:spPr>
        <p:txBody>
          <a:bodyPr wrap="square">
            <a:spAutoFit/>
          </a:bodyPr>
          <a:lstStyle/>
          <a:p>
            <a:r>
              <a:rPr lang="it-IT" dirty="0"/>
              <a:t>Le antenne sono dispositivi essenziali per la trasmissione e la ricezione delle onde elettromagnetiche. Esistono diverse tipologie di antenne, ciascuna con caratteristiche e applicazioni specifiche.</a:t>
            </a:r>
          </a:p>
        </p:txBody>
      </p:sp>
      <p:sp>
        <p:nvSpPr>
          <p:cNvPr id="6" name="Rectangle 1">
            <a:extLst>
              <a:ext uri="{FF2B5EF4-FFF2-40B4-BE49-F238E27FC236}">
                <a16:creationId xmlns:a16="http://schemas.microsoft.com/office/drawing/2014/main" id="{8EBEDB1F-B84F-C457-93A5-1FB63387817B}"/>
              </a:ext>
            </a:extLst>
          </p:cNvPr>
          <p:cNvSpPr>
            <a:spLocks noChangeArrowheads="1"/>
          </p:cNvSpPr>
          <p:nvPr/>
        </p:nvSpPr>
        <p:spPr bwMode="auto">
          <a:xfrm>
            <a:off x="114300" y="2239061"/>
            <a:ext cx="2895600" cy="175432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Antenna Monopolo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Antenna Dipolo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Antenna </a:t>
            </a:r>
            <a:r>
              <a:rPr kumimoji="0" lang="it-IT" altLang="it-IT" sz="1800" b="1" i="0" u="none" strike="noStrike" cap="none" normalizeH="0" baseline="0" dirty="0" err="1">
                <a:ln>
                  <a:noFill/>
                </a:ln>
                <a:solidFill>
                  <a:schemeClr val="tx1"/>
                </a:solidFill>
                <a:effectLst/>
                <a:latin typeface="Arial" panose="020B0604020202020204" pitchFamily="34" charset="0"/>
              </a:rPr>
              <a:t>Yagi</a:t>
            </a:r>
            <a:r>
              <a:rPr kumimoji="0" lang="it-IT" altLang="it-IT" sz="1800" b="1" i="0" u="none" strike="noStrike" cap="none" normalizeH="0" baseline="0" dirty="0">
                <a:ln>
                  <a:noFill/>
                </a:ln>
                <a:solidFill>
                  <a:schemeClr val="tx1"/>
                </a:solidFill>
                <a:effectLst/>
                <a:latin typeface="Arial" panose="020B0604020202020204" pitchFamily="34" charset="0"/>
              </a:rPr>
              <a:t>-Uda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Antenna a Tromba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Antenna a Microstriscia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Antenna Parabolica</a:t>
            </a:r>
          </a:p>
        </p:txBody>
      </p:sp>
      <p:pic>
        <p:nvPicPr>
          <p:cNvPr id="7171" name="Picture 3" descr="Monopole antenna">
            <a:extLst>
              <a:ext uri="{FF2B5EF4-FFF2-40B4-BE49-F238E27FC236}">
                <a16:creationId xmlns:a16="http://schemas.microsoft.com/office/drawing/2014/main" id="{9F55B43D-9554-321B-2AC6-41919407F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69" y="361949"/>
            <a:ext cx="1993761" cy="2981325"/>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Index of /antenne/trappolatiV/images">
            <a:extLst>
              <a:ext uri="{FF2B5EF4-FFF2-40B4-BE49-F238E27FC236}">
                <a16:creationId xmlns:a16="http://schemas.microsoft.com/office/drawing/2014/main" id="{4F368A8C-50AF-5FF1-87A6-FCD11C3533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612" y="933361"/>
            <a:ext cx="3240088" cy="2060227"/>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Risultato immagine per Antenna Yagi-Uda">
            <a:extLst>
              <a:ext uri="{FF2B5EF4-FFF2-40B4-BE49-F238E27FC236}">
                <a16:creationId xmlns:a16="http://schemas.microsoft.com/office/drawing/2014/main" id="{22F774F2-5866-B0F5-BDFA-BB65D7DDEC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839" y="2781345"/>
            <a:ext cx="22669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Risultato immagine per Antenna Tromba">
            <a:extLst>
              <a:ext uri="{FF2B5EF4-FFF2-40B4-BE49-F238E27FC236}">
                <a16:creationId xmlns:a16="http://schemas.microsoft.com/office/drawing/2014/main" id="{F89BE671-51ED-0537-9FE2-8DDF93ED1F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3962489"/>
            <a:ext cx="193357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Risultato immagine per Antenna Microstriscia">
            <a:extLst>
              <a:ext uri="{FF2B5EF4-FFF2-40B4-BE49-F238E27FC236}">
                <a16:creationId xmlns:a16="http://schemas.microsoft.com/office/drawing/2014/main" id="{6E610DCF-E48B-DB23-99B9-A98C13801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3162" y="4929276"/>
            <a:ext cx="1476375" cy="1343025"/>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Risultato immagine per Antenna Parabolica">
            <a:extLst>
              <a:ext uri="{FF2B5EF4-FFF2-40B4-BE49-F238E27FC236}">
                <a16:creationId xmlns:a16="http://schemas.microsoft.com/office/drawing/2014/main" id="{78BCA4FE-5685-71D2-3E80-28A937E5C4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5924" y="3826357"/>
            <a:ext cx="2024063" cy="280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719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0" fill="hold"/>
                                        <p:tgtEl>
                                          <p:spTgt spid="5"/>
                                        </p:tgtEl>
                                        <p:attrNameLst>
                                          <p:attrName>ppt_w</p:attrName>
                                        </p:attrNameLst>
                                      </p:cBhvr>
                                      <p:tavLst>
                                        <p:tav tm="0">
                                          <p:val>
                                            <p:fltVal val="0"/>
                                          </p:val>
                                        </p:tav>
                                        <p:tav tm="100000">
                                          <p:val>
                                            <p:strVal val="#ppt_w"/>
                                          </p:val>
                                        </p:tav>
                                      </p:tavLst>
                                    </p:anim>
                                    <p:anim calcmode="lin" valueType="num">
                                      <p:cBhvr>
                                        <p:cTn id="8" dur="2500" fill="hold"/>
                                        <p:tgtEl>
                                          <p:spTgt spid="5"/>
                                        </p:tgtEl>
                                        <p:attrNameLst>
                                          <p:attrName>ppt_h</p:attrName>
                                        </p:attrNameLst>
                                      </p:cBhvr>
                                      <p:tavLst>
                                        <p:tav tm="0">
                                          <p:val>
                                            <p:fltVal val="0"/>
                                          </p:val>
                                        </p:tav>
                                        <p:tav tm="100000">
                                          <p:val>
                                            <p:strVal val="#ppt_h"/>
                                          </p:val>
                                        </p:tav>
                                      </p:tavLst>
                                    </p:anim>
                                    <p:animEffect transition="in" filter="fade">
                                      <p:cBhvr>
                                        <p:cTn id="9" dur="2500"/>
                                        <p:tgtEl>
                                          <p:spTgt spid="5"/>
                                        </p:tgtEl>
                                      </p:cBhvr>
                                    </p:animEffect>
                                  </p:childTnLst>
                                </p:cTn>
                              </p:par>
                            </p:childTnLst>
                          </p:cTn>
                        </p:par>
                        <p:par>
                          <p:cTn id="10" fill="hold">
                            <p:stCondLst>
                              <p:cond delay="2500"/>
                            </p:stCondLst>
                            <p:childTnLst>
                              <p:par>
                                <p:cTn id="11" presetID="6" presetClass="entr" presetSubtype="16" fill="hold" grpId="0" nodeType="afterEffect">
                                  <p:stCondLst>
                                    <p:cond delay="0"/>
                                  </p:stCondLst>
                                  <p:childTnLst>
                                    <p:set>
                                      <p:cBhvr>
                                        <p:cTn id="12" dur="1" fill="hold">
                                          <p:stCondLst>
                                            <p:cond delay="0"/>
                                          </p:stCondLst>
                                        </p:cTn>
                                        <p:tgtEl>
                                          <p:spTgt spid="6">
                                            <p:bg/>
                                          </p:spTgt>
                                        </p:tgtEl>
                                        <p:attrNameLst>
                                          <p:attrName>style.visibility</p:attrName>
                                        </p:attrNameLst>
                                      </p:cBhvr>
                                      <p:to>
                                        <p:strVal val="visible"/>
                                      </p:to>
                                    </p:set>
                                    <p:animEffect transition="in" filter="circle(in)">
                                      <p:cBhvr>
                                        <p:cTn id="13" dur="2000"/>
                                        <p:tgtEl>
                                          <p:spTgt spid="6">
                                            <p:bg/>
                                          </p:spTgt>
                                        </p:tgtEl>
                                      </p:cBhvr>
                                    </p:animEffect>
                                  </p:childTnLst>
                                </p:cTn>
                              </p:par>
                            </p:childTnLst>
                          </p:cTn>
                        </p:par>
                        <p:par>
                          <p:cTn id="14" fill="hold">
                            <p:stCondLst>
                              <p:cond delay="4500"/>
                            </p:stCondLst>
                            <p:childTnLst>
                              <p:par>
                                <p:cTn id="15" presetID="6" presetClass="entr" presetSubtype="16"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circle(in)">
                                      <p:cBhvr>
                                        <p:cTn id="17" dur="2000"/>
                                        <p:tgtEl>
                                          <p:spTgt spid="6">
                                            <p:txEl>
                                              <p:pRg st="0" end="0"/>
                                            </p:txEl>
                                          </p:spTgt>
                                        </p:tgtEl>
                                      </p:cBhvr>
                                    </p:animEffect>
                                  </p:childTnLst>
                                </p:cTn>
                              </p:par>
                              <p:par>
                                <p:cTn id="18" presetID="26" presetClass="entr" presetSubtype="0" fill="hold" nodeType="withEffect">
                                  <p:stCondLst>
                                    <p:cond delay="900"/>
                                  </p:stCondLst>
                                  <p:childTnLst>
                                    <p:set>
                                      <p:cBhvr>
                                        <p:cTn id="19" dur="1" fill="hold">
                                          <p:stCondLst>
                                            <p:cond delay="0"/>
                                          </p:stCondLst>
                                        </p:cTn>
                                        <p:tgtEl>
                                          <p:spTgt spid="7171"/>
                                        </p:tgtEl>
                                        <p:attrNameLst>
                                          <p:attrName>style.visibility</p:attrName>
                                        </p:attrNameLst>
                                      </p:cBhvr>
                                      <p:to>
                                        <p:strVal val="visible"/>
                                      </p:to>
                                    </p:set>
                                    <p:animEffect transition="in" filter="wipe(down)">
                                      <p:cBhvr>
                                        <p:cTn id="20" dur="580">
                                          <p:stCondLst>
                                            <p:cond delay="0"/>
                                          </p:stCondLst>
                                        </p:cTn>
                                        <p:tgtEl>
                                          <p:spTgt spid="7171"/>
                                        </p:tgtEl>
                                      </p:cBhvr>
                                    </p:animEffect>
                                    <p:anim calcmode="lin" valueType="num">
                                      <p:cBhvr>
                                        <p:cTn id="21" dur="1822" tmFilter="0,0; 0.14,0.36; 0.43,0.73; 0.71,0.91; 1.0,1.0">
                                          <p:stCondLst>
                                            <p:cond delay="0"/>
                                          </p:stCondLst>
                                        </p:cTn>
                                        <p:tgtEl>
                                          <p:spTgt spid="7171"/>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7171"/>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7171"/>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7171"/>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7171"/>
                                        </p:tgtEl>
                                        <p:attrNameLst>
                                          <p:attrName>ppt_y</p:attrName>
                                        </p:attrNameLst>
                                      </p:cBhvr>
                                      <p:tavLst>
                                        <p:tav tm="0" fmla="#ppt_y-sin(pi*$)/81">
                                          <p:val>
                                            <p:fltVal val="0"/>
                                          </p:val>
                                        </p:tav>
                                        <p:tav tm="100000">
                                          <p:val>
                                            <p:fltVal val="1"/>
                                          </p:val>
                                        </p:tav>
                                      </p:tavLst>
                                    </p:anim>
                                    <p:animScale>
                                      <p:cBhvr>
                                        <p:cTn id="26" dur="26">
                                          <p:stCondLst>
                                            <p:cond delay="650"/>
                                          </p:stCondLst>
                                        </p:cTn>
                                        <p:tgtEl>
                                          <p:spTgt spid="7171"/>
                                        </p:tgtEl>
                                      </p:cBhvr>
                                      <p:to x="100000" y="60000"/>
                                    </p:animScale>
                                    <p:animScale>
                                      <p:cBhvr>
                                        <p:cTn id="27" dur="166" decel="50000">
                                          <p:stCondLst>
                                            <p:cond delay="676"/>
                                          </p:stCondLst>
                                        </p:cTn>
                                        <p:tgtEl>
                                          <p:spTgt spid="7171"/>
                                        </p:tgtEl>
                                      </p:cBhvr>
                                      <p:to x="100000" y="100000"/>
                                    </p:animScale>
                                    <p:animScale>
                                      <p:cBhvr>
                                        <p:cTn id="28" dur="26">
                                          <p:stCondLst>
                                            <p:cond delay="1312"/>
                                          </p:stCondLst>
                                        </p:cTn>
                                        <p:tgtEl>
                                          <p:spTgt spid="7171"/>
                                        </p:tgtEl>
                                      </p:cBhvr>
                                      <p:to x="100000" y="80000"/>
                                    </p:animScale>
                                    <p:animScale>
                                      <p:cBhvr>
                                        <p:cTn id="29" dur="166" decel="50000">
                                          <p:stCondLst>
                                            <p:cond delay="1338"/>
                                          </p:stCondLst>
                                        </p:cTn>
                                        <p:tgtEl>
                                          <p:spTgt spid="7171"/>
                                        </p:tgtEl>
                                      </p:cBhvr>
                                      <p:to x="100000" y="100000"/>
                                    </p:animScale>
                                    <p:animScale>
                                      <p:cBhvr>
                                        <p:cTn id="30" dur="26">
                                          <p:stCondLst>
                                            <p:cond delay="1642"/>
                                          </p:stCondLst>
                                        </p:cTn>
                                        <p:tgtEl>
                                          <p:spTgt spid="7171"/>
                                        </p:tgtEl>
                                      </p:cBhvr>
                                      <p:to x="100000" y="90000"/>
                                    </p:animScale>
                                    <p:animScale>
                                      <p:cBhvr>
                                        <p:cTn id="31" dur="166" decel="50000">
                                          <p:stCondLst>
                                            <p:cond delay="1668"/>
                                          </p:stCondLst>
                                        </p:cTn>
                                        <p:tgtEl>
                                          <p:spTgt spid="7171"/>
                                        </p:tgtEl>
                                      </p:cBhvr>
                                      <p:to x="100000" y="100000"/>
                                    </p:animScale>
                                    <p:animScale>
                                      <p:cBhvr>
                                        <p:cTn id="32" dur="26">
                                          <p:stCondLst>
                                            <p:cond delay="1808"/>
                                          </p:stCondLst>
                                        </p:cTn>
                                        <p:tgtEl>
                                          <p:spTgt spid="7171"/>
                                        </p:tgtEl>
                                      </p:cBhvr>
                                      <p:to x="100000" y="95000"/>
                                    </p:animScale>
                                    <p:animScale>
                                      <p:cBhvr>
                                        <p:cTn id="33" dur="166" decel="50000">
                                          <p:stCondLst>
                                            <p:cond delay="1834"/>
                                          </p:stCondLst>
                                        </p:cTn>
                                        <p:tgtEl>
                                          <p:spTgt spid="7171"/>
                                        </p:tgtEl>
                                      </p:cBhvr>
                                      <p:to x="100000" y="100000"/>
                                    </p:animScale>
                                  </p:childTnLst>
                                </p:cTn>
                              </p:par>
                            </p:childTnLst>
                          </p:cTn>
                        </p:par>
                        <p:par>
                          <p:cTn id="34" fill="hold">
                            <p:stCondLst>
                              <p:cond delay="7400"/>
                            </p:stCondLst>
                            <p:childTnLst>
                              <p:par>
                                <p:cTn id="35" presetID="6" presetClass="entr" presetSubtype="16" fill="hold" nodeType="after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circle(in)">
                                      <p:cBhvr>
                                        <p:cTn id="37" dur="2000"/>
                                        <p:tgtEl>
                                          <p:spTgt spid="6">
                                            <p:txEl>
                                              <p:pRg st="1" end="1"/>
                                            </p:txEl>
                                          </p:spTgt>
                                        </p:tgtEl>
                                      </p:cBhvr>
                                    </p:animEffect>
                                  </p:childTnLst>
                                </p:cTn>
                              </p:par>
                              <p:par>
                                <p:cTn id="38" presetID="31" presetClass="entr" presetSubtype="0" fill="hold" nodeType="withEffect">
                                  <p:stCondLst>
                                    <p:cond delay="900"/>
                                  </p:stCondLst>
                                  <p:childTnLst>
                                    <p:set>
                                      <p:cBhvr>
                                        <p:cTn id="39" dur="1" fill="hold">
                                          <p:stCondLst>
                                            <p:cond delay="0"/>
                                          </p:stCondLst>
                                        </p:cTn>
                                        <p:tgtEl>
                                          <p:spTgt spid="7173"/>
                                        </p:tgtEl>
                                        <p:attrNameLst>
                                          <p:attrName>style.visibility</p:attrName>
                                        </p:attrNameLst>
                                      </p:cBhvr>
                                      <p:to>
                                        <p:strVal val="visible"/>
                                      </p:to>
                                    </p:set>
                                    <p:anim calcmode="lin" valueType="num">
                                      <p:cBhvr>
                                        <p:cTn id="40" dur="1000" fill="hold"/>
                                        <p:tgtEl>
                                          <p:spTgt spid="7173"/>
                                        </p:tgtEl>
                                        <p:attrNameLst>
                                          <p:attrName>ppt_w</p:attrName>
                                        </p:attrNameLst>
                                      </p:cBhvr>
                                      <p:tavLst>
                                        <p:tav tm="0">
                                          <p:val>
                                            <p:fltVal val="0"/>
                                          </p:val>
                                        </p:tav>
                                        <p:tav tm="100000">
                                          <p:val>
                                            <p:strVal val="#ppt_w"/>
                                          </p:val>
                                        </p:tav>
                                      </p:tavLst>
                                    </p:anim>
                                    <p:anim calcmode="lin" valueType="num">
                                      <p:cBhvr>
                                        <p:cTn id="41" dur="1000" fill="hold"/>
                                        <p:tgtEl>
                                          <p:spTgt spid="7173"/>
                                        </p:tgtEl>
                                        <p:attrNameLst>
                                          <p:attrName>ppt_h</p:attrName>
                                        </p:attrNameLst>
                                      </p:cBhvr>
                                      <p:tavLst>
                                        <p:tav tm="0">
                                          <p:val>
                                            <p:fltVal val="0"/>
                                          </p:val>
                                        </p:tav>
                                        <p:tav tm="100000">
                                          <p:val>
                                            <p:strVal val="#ppt_h"/>
                                          </p:val>
                                        </p:tav>
                                      </p:tavLst>
                                    </p:anim>
                                    <p:anim calcmode="lin" valueType="num">
                                      <p:cBhvr>
                                        <p:cTn id="42" dur="1000" fill="hold"/>
                                        <p:tgtEl>
                                          <p:spTgt spid="7173"/>
                                        </p:tgtEl>
                                        <p:attrNameLst>
                                          <p:attrName>style.rotation</p:attrName>
                                        </p:attrNameLst>
                                      </p:cBhvr>
                                      <p:tavLst>
                                        <p:tav tm="0">
                                          <p:val>
                                            <p:fltVal val="90"/>
                                          </p:val>
                                        </p:tav>
                                        <p:tav tm="100000">
                                          <p:val>
                                            <p:fltVal val="0"/>
                                          </p:val>
                                        </p:tav>
                                      </p:tavLst>
                                    </p:anim>
                                    <p:animEffect transition="in" filter="fade">
                                      <p:cBhvr>
                                        <p:cTn id="43" dur="1000"/>
                                        <p:tgtEl>
                                          <p:spTgt spid="7173"/>
                                        </p:tgtEl>
                                      </p:cBhvr>
                                    </p:animEffect>
                                  </p:childTnLst>
                                </p:cTn>
                              </p:par>
                            </p:childTnLst>
                          </p:cTn>
                        </p:par>
                        <p:par>
                          <p:cTn id="44" fill="hold">
                            <p:stCondLst>
                              <p:cond delay="9400"/>
                            </p:stCondLst>
                            <p:childTnLst>
                              <p:par>
                                <p:cTn id="45" presetID="6" presetClass="entr" presetSubtype="16" fill="hold" nodeType="after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circle(in)">
                                      <p:cBhvr>
                                        <p:cTn id="47" dur="2000"/>
                                        <p:tgtEl>
                                          <p:spTgt spid="6">
                                            <p:txEl>
                                              <p:pRg st="2" end="2"/>
                                            </p:txEl>
                                          </p:spTgt>
                                        </p:tgtEl>
                                      </p:cBhvr>
                                    </p:animEffect>
                                  </p:childTnLst>
                                </p:cTn>
                              </p:par>
                              <p:par>
                                <p:cTn id="48" presetID="21" presetClass="entr" presetSubtype="1" fill="hold" nodeType="withEffect">
                                  <p:stCondLst>
                                    <p:cond delay="900"/>
                                  </p:stCondLst>
                                  <p:childTnLst>
                                    <p:set>
                                      <p:cBhvr>
                                        <p:cTn id="49" dur="1" fill="hold">
                                          <p:stCondLst>
                                            <p:cond delay="0"/>
                                          </p:stCondLst>
                                        </p:cTn>
                                        <p:tgtEl>
                                          <p:spTgt spid="7175"/>
                                        </p:tgtEl>
                                        <p:attrNameLst>
                                          <p:attrName>style.visibility</p:attrName>
                                        </p:attrNameLst>
                                      </p:cBhvr>
                                      <p:to>
                                        <p:strVal val="visible"/>
                                      </p:to>
                                    </p:set>
                                    <p:animEffect transition="in" filter="wheel(1)">
                                      <p:cBhvr>
                                        <p:cTn id="50" dur="2000"/>
                                        <p:tgtEl>
                                          <p:spTgt spid="7175"/>
                                        </p:tgtEl>
                                      </p:cBhvr>
                                    </p:animEffect>
                                  </p:childTnLst>
                                </p:cTn>
                              </p:par>
                            </p:childTnLst>
                          </p:cTn>
                        </p:par>
                        <p:par>
                          <p:cTn id="51" fill="hold">
                            <p:stCondLst>
                              <p:cond delay="12300"/>
                            </p:stCondLst>
                            <p:childTnLst>
                              <p:par>
                                <p:cTn id="52" presetID="6" presetClass="entr" presetSubtype="16" fill="hold" nodeType="afterEffect">
                                  <p:stCondLst>
                                    <p:cond delay="0"/>
                                  </p:stCondLst>
                                  <p:childTnLst>
                                    <p:set>
                                      <p:cBhvr>
                                        <p:cTn id="53" dur="1" fill="hold">
                                          <p:stCondLst>
                                            <p:cond delay="0"/>
                                          </p:stCondLst>
                                        </p:cTn>
                                        <p:tgtEl>
                                          <p:spTgt spid="6">
                                            <p:txEl>
                                              <p:pRg st="3" end="3"/>
                                            </p:txEl>
                                          </p:spTgt>
                                        </p:tgtEl>
                                        <p:attrNameLst>
                                          <p:attrName>style.visibility</p:attrName>
                                        </p:attrNameLst>
                                      </p:cBhvr>
                                      <p:to>
                                        <p:strVal val="visible"/>
                                      </p:to>
                                    </p:set>
                                    <p:animEffect transition="in" filter="circle(in)">
                                      <p:cBhvr>
                                        <p:cTn id="54" dur="2000"/>
                                        <p:tgtEl>
                                          <p:spTgt spid="6">
                                            <p:txEl>
                                              <p:pRg st="3" end="3"/>
                                            </p:txEl>
                                          </p:spTgt>
                                        </p:tgtEl>
                                      </p:cBhvr>
                                    </p:animEffect>
                                  </p:childTnLst>
                                </p:cTn>
                              </p:par>
                              <p:par>
                                <p:cTn id="55" presetID="10" presetClass="entr" presetSubtype="0" fill="hold" nodeType="withEffect">
                                  <p:stCondLst>
                                    <p:cond delay="900"/>
                                  </p:stCondLst>
                                  <p:childTnLst>
                                    <p:set>
                                      <p:cBhvr>
                                        <p:cTn id="56" dur="1" fill="hold">
                                          <p:stCondLst>
                                            <p:cond delay="0"/>
                                          </p:stCondLst>
                                        </p:cTn>
                                        <p:tgtEl>
                                          <p:spTgt spid="7177"/>
                                        </p:tgtEl>
                                        <p:attrNameLst>
                                          <p:attrName>style.visibility</p:attrName>
                                        </p:attrNameLst>
                                      </p:cBhvr>
                                      <p:to>
                                        <p:strVal val="visible"/>
                                      </p:to>
                                    </p:set>
                                    <p:animEffect transition="in" filter="fade">
                                      <p:cBhvr>
                                        <p:cTn id="57" dur="500"/>
                                        <p:tgtEl>
                                          <p:spTgt spid="7177"/>
                                        </p:tgtEl>
                                      </p:cBhvr>
                                    </p:animEffect>
                                  </p:childTnLst>
                                </p:cTn>
                              </p:par>
                            </p:childTnLst>
                          </p:cTn>
                        </p:par>
                        <p:par>
                          <p:cTn id="58" fill="hold">
                            <p:stCondLst>
                              <p:cond delay="14300"/>
                            </p:stCondLst>
                            <p:childTnLst>
                              <p:par>
                                <p:cTn id="59" presetID="6" presetClass="entr" presetSubtype="16" fill="hold" nodeType="afterEffect">
                                  <p:stCondLst>
                                    <p:cond delay="0"/>
                                  </p:stCondLst>
                                  <p:childTnLst>
                                    <p:set>
                                      <p:cBhvr>
                                        <p:cTn id="60" dur="1" fill="hold">
                                          <p:stCondLst>
                                            <p:cond delay="0"/>
                                          </p:stCondLst>
                                        </p:cTn>
                                        <p:tgtEl>
                                          <p:spTgt spid="6">
                                            <p:txEl>
                                              <p:pRg st="4" end="4"/>
                                            </p:txEl>
                                          </p:spTgt>
                                        </p:tgtEl>
                                        <p:attrNameLst>
                                          <p:attrName>style.visibility</p:attrName>
                                        </p:attrNameLst>
                                      </p:cBhvr>
                                      <p:to>
                                        <p:strVal val="visible"/>
                                      </p:to>
                                    </p:set>
                                    <p:animEffect transition="in" filter="circle(in)">
                                      <p:cBhvr>
                                        <p:cTn id="61" dur="2000"/>
                                        <p:tgtEl>
                                          <p:spTgt spid="6">
                                            <p:txEl>
                                              <p:pRg st="4" end="4"/>
                                            </p:txEl>
                                          </p:spTgt>
                                        </p:tgtEl>
                                      </p:cBhvr>
                                    </p:animEffect>
                                  </p:childTnLst>
                                </p:cTn>
                              </p:par>
                              <p:par>
                                <p:cTn id="62" presetID="14" presetClass="entr" presetSubtype="10" fill="hold" nodeType="withEffect">
                                  <p:stCondLst>
                                    <p:cond delay="900"/>
                                  </p:stCondLst>
                                  <p:childTnLst>
                                    <p:set>
                                      <p:cBhvr>
                                        <p:cTn id="63" dur="1" fill="hold">
                                          <p:stCondLst>
                                            <p:cond delay="0"/>
                                          </p:stCondLst>
                                        </p:cTn>
                                        <p:tgtEl>
                                          <p:spTgt spid="7179"/>
                                        </p:tgtEl>
                                        <p:attrNameLst>
                                          <p:attrName>style.visibility</p:attrName>
                                        </p:attrNameLst>
                                      </p:cBhvr>
                                      <p:to>
                                        <p:strVal val="visible"/>
                                      </p:to>
                                    </p:set>
                                    <p:animEffect transition="in" filter="randombar(horizontal)">
                                      <p:cBhvr>
                                        <p:cTn id="64" dur="500"/>
                                        <p:tgtEl>
                                          <p:spTgt spid="7179"/>
                                        </p:tgtEl>
                                      </p:cBhvr>
                                    </p:animEffect>
                                  </p:childTnLst>
                                </p:cTn>
                              </p:par>
                            </p:childTnLst>
                          </p:cTn>
                        </p:par>
                        <p:par>
                          <p:cTn id="65" fill="hold">
                            <p:stCondLst>
                              <p:cond delay="16300"/>
                            </p:stCondLst>
                            <p:childTnLst>
                              <p:par>
                                <p:cTn id="66" presetID="6" presetClass="entr" presetSubtype="16" fill="hold" nodeType="afterEffect">
                                  <p:stCondLst>
                                    <p:cond delay="0"/>
                                  </p:stCondLst>
                                  <p:childTnLst>
                                    <p:set>
                                      <p:cBhvr>
                                        <p:cTn id="67" dur="1" fill="hold">
                                          <p:stCondLst>
                                            <p:cond delay="0"/>
                                          </p:stCondLst>
                                        </p:cTn>
                                        <p:tgtEl>
                                          <p:spTgt spid="6">
                                            <p:txEl>
                                              <p:pRg st="5" end="5"/>
                                            </p:txEl>
                                          </p:spTgt>
                                        </p:tgtEl>
                                        <p:attrNameLst>
                                          <p:attrName>style.visibility</p:attrName>
                                        </p:attrNameLst>
                                      </p:cBhvr>
                                      <p:to>
                                        <p:strVal val="visible"/>
                                      </p:to>
                                    </p:set>
                                    <p:animEffect transition="in" filter="circle(in)">
                                      <p:cBhvr>
                                        <p:cTn id="68" dur="2000"/>
                                        <p:tgtEl>
                                          <p:spTgt spid="6">
                                            <p:txEl>
                                              <p:pRg st="5" end="5"/>
                                            </p:txEl>
                                          </p:spTgt>
                                        </p:tgtEl>
                                      </p:cBhvr>
                                    </p:animEffect>
                                  </p:childTnLst>
                                </p:cTn>
                              </p:par>
                              <p:par>
                                <p:cTn id="69" presetID="16" presetClass="entr" presetSubtype="21" fill="hold" nodeType="withEffect">
                                  <p:stCondLst>
                                    <p:cond delay="900"/>
                                  </p:stCondLst>
                                  <p:childTnLst>
                                    <p:set>
                                      <p:cBhvr>
                                        <p:cTn id="70" dur="1" fill="hold">
                                          <p:stCondLst>
                                            <p:cond delay="0"/>
                                          </p:stCondLst>
                                        </p:cTn>
                                        <p:tgtEl>
                                          <p:spTgt spid="7183"/>
                                        </p:tgtEl>
                                        <p:attrNameLst>
                                          <p:attrName>style.visibility</p:attrName>
                                        </p:attrNameLst>
                                      </p:cBhvr>
                                      <p:to>
                                        <p:strVal val="visible"/>
                                      </p:to>
                                    </p:set>
                                    <p:animEffect transition="in" filter="barn(inVertical)">
                                      <p:cBhvr>
                                        <p:cTn id="71" dur="500"/>
                                        <p:tgtEl>
                                          <p:spTgt spid="7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415A3-3961-F81E-E838-20FFD85CC165}"/>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5CEE3198-D1D9-A35F-4167-54BA778E616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AC6882EF-E4DC-08CB-521F-50E8C2822353}"/>
              </a:ext>
            </a:extLst>
          </p:cNvPr>
          <p:cNvSpPr txBox="1"/>
          <p:nvPr/>
        </p:nvSpPr>
        <p:spPr>
          <a:xfrm>
            <a:off x="76200" y="91559"/>
            <a:ext cx="3533775" cy="584775"/>
          </a:xfrm>
          <a:prstGeom prst="rect">
            <a:avLst/>
          </a:prstGeom>
          <a:noFill/>
          <a:ln w="19050">
            <a:solidFill>
              <a:schemeClr val="tx1"/>
            </a:solidFill>
          </a:ln>
        </p:spPr>
        <p:txBody>
          <a:bodyPr wrap="square">
            <a:spAutoFit/>
          </a:bodyPr>
          <a:lstStyle/>
          <a:p>
            <a:r>
              <a:rPr lang="it-IT" sz="3200" dirty="0">
                <a:solidFill>
                  <a:schemeClr val="bg1"/>
                </a:solidFill>
              </a:rPr>
              <a:t>Antenna Monopolo:</a:t>
            </a:r>
          </a:p>
        </p:txBody>
      </p:sp>
      <p:sp>
        <p:nvSpPr>
          <p:cNvPr id="5" name="CasellaDiTesto 4">
            <a:extLst>
              <a:ext uri="{FF2B5EF4-FFF2-40B4-BE49-F238E27FC236}">
                <a16:creationId xmlns:a16="http://schemas.microsoft.com/office/drawing/2014/main" id="{40522F0C-E4CF-44A1-4B0E-ADA9BD5A1DD8}"/>
              </a:ext>
            </a:extLst>
          </p:cNvPr>
          <p:cNvSpPr txBox="1"/>
          <p:nvPr/>
        </p:nvSpPr>
        <p:spPr>
          <a:xfrm>
            <a:off x="61616" y="1682293"/>
            <a:ext cx="8420100" cy="1754326"/>
          </a:xfrm>
          <a:prstGeom prst="rect">
            <a:avLst/>
          </a:prstGeom>
          <a:noFill/>
          <a:ln w="19050">
            <a:solidFill>
              <a:schemeClr val="tx1"/>
            </a:solidFill>
          </a:ln>
        </p:spPr>
        <p:txBody>
          <a:bodyPr wrap="square">
            <a:spAutoFit/>
          </a:bodyPr>
          <a:lstStyle/>
          <a:p>
            <a:r>
              <a:rPr lang="it-IT" dirty="0"/>
              <a:t>L'antenna monopolo è costituita da un solo elemento conduttore verticale montato sopra una superficie riflettente (terra). È spesso utilizzata nelle stazioni radio AM e nei trasmettitori di segnali a onde corte.</a:t>
            </a:r>
          </a:p>
          <a:p>
            <a:pPr>
              <a:buFont typeface="Arial" panose="020B0604020202020204" pitchFamily="34" charset="0"/>
              <a:buChar char="•"/>
            </a:pPr>
            <a:r>
              <a:rPr lang="it-IT" b="1" dirty="0"/>
              <a:t>Applicazioni</a:t>
            </a:r>
            <a:r>
              <a:rPr lang="it-IT" dirty="0"/>
              <a:t>: Comunicazioni radio a bassa frequenza, trasmissioni AM.</a:t>
            </a:r>
          </a:p>
          <a:p>
            <a:pPr>
              <a:buFont typeface="Arial" panose="020B0604020202020204" pitchFamily="34" charset="0"/>
              <a:buChar char="•"/>
            </a:pPr>
            <a:r>
              <a:rPr lang="it-IT" b="1" dirty="0"/>
              <a:t>Vantaggi</a:t>
            </a:r>
            <a:r>
              <a:rPr lang="it-IT" dirty="0"/>
              <a:t>: Semplice costruzione, buon guadagno verticale.</a:t>
            </a:r>
          </a:p>
          <a:p>
            <a:pPr>
              <a:buFont typeface="Arial" panose="020B0604020202020204" pitchFamily="34" charset="0"/>
              <a:buChar char="•"/>
            </a:pPr>
            <a:r>
              <a:rPr lang="it-IT" b="1" dirty="0"/>
              <a:t>Svantaggi</a:t>
            </a:r>
            <a:r>
              <a:rPr lang="it-IT" dirty="0"/>
              <a:t>: Richiede una buona messa a terra.</a:t>
            </a:r>
          </a:p>
        </p:txBody>
      </p:sp>
      <p:pic>
        <p:nvPicPr>
          <p:cNvPr id="6" name="Immagine 5" descr="航空自衛隊 | 電気通信事業 | DKK 電気興業株式会社">
            <a:extLst>
              <a:ext uri="{FF2B5EF4-FFF2-40B4-BE49-F238E27FC236}">
                <a16:creationId xmlns:a16="http://schemas.microsoft.com/office/drawing/2014/main" id="{CD0DD5FC-4AF6-2F27-7DF4-D33BB748161E}"/>
              </a:ext>
            </a:extLst>
          </p:cNvPr>
          <p:cNvPicPr>
            <a:picLocks noChangeAspect="1"/>
          </p:cNvPicPr>
          <p:nvPr/>
        </p:nvPicPr>
        <p:blipFill rotWithShape="1">
          <a:blip r:embed="rId3">
            <a:extLst>
              <a:ext uri="{28A0092B-C50C-407E-A947-70E740481C1C}">
                <a14:useLocalDpi xmlns:a14="http://schemas.microsoft.com/office/drawing/2010/main" val="0"/>
              </a:ext>
            </a:extLst>
          </a:blip>
          <a:srcRect t="5937" b="8439"/>
          <a:stretch/>
        </p:blipFill>
        <p:spPr bwMode="auto">
          <a:xfrm>
            <a:off x="8774316" y="119210"/>
            <a:ext cx="2449871" cy="3051691"/>
          </a:xfrm>
          <a:prstGeom prst="rect">
            <a:avLst/>
          </a:prstGeom>
          <a:noFill/>
          <a:ln>
            <a:noFill/>
          </a:ln>
          <a:extLst>
            <a:ext uri="{53640926-AAD7-44D8-BBD7-CCE9431645EC}">
              <a14:shadowObscured xmlns:a14="http://schemas.microsoft.com/office/drawing/2010/main"/>
            </a:ext>
          </a:extLst>
        </p:spPr>
      </p:pic>
      <p:pic>
        <p:nvPicPr>
          <p:cNvPr id="7" name="Immagine 6" descr="Antena Vertical 160M – EACC – EA Contest Club">
            <a:extLst>
              <a:ext uri="{FF2B5EF4-FFF2-40B4-BE49-F238E27FC236}">
                <a16:creationId xmlns:a16="http://schemas.microsoft.com/office/drawing/2014/main" id="{114B20D4-959D-B1B1-765E-B55024CF5ADC}"/>
              </a:ext>
            </a:extLst>
          </p:cNvPr>
          <p:cNvPicPr>
            <a:picLocks noChangeAspect="1"/>
          </p:cNvPicPr>
          <p:nvPr/>
        </p:nvPicPr>
        <p:blipFill rotWithShape="1">
          <a:blip r:embed="rId4">
            <a:extLst>
              <a:ext uri="{28A0092B-C50C-407E-A947-70E740481C1C}">
                <a14:useLocalDpi xmlns:a14="http://schemas.microsoft.com/office/drawing/2010/main" val="0"/>
              </a:ext>
            </a:extLst>
          </a:blip>
          <a:srcRect l="5136" t="8287" r="11600" b="18761"/>
          <a:stretch/>
        </p:blipFill>
        <p:spPr bwMode="auto">
          <a:xfrm>
            <a:off x="9002916" y="3283120"/>
            <a:ext cx="2957830" cy="3455670"/>
          </a:xfrm>
          <a:prstGeom prst="rect">
            <a:avLst/>
          </a:prstGeom>
          <a:noFill/>
          <a:ln>
            <a:noFill/>
          </a:ln>
          <a:extLst>
            <a:ext uri="{53640926-AAD7-44D8-BBD7-CCE9431645EC}">
              <a14:shadowObscured xmlns:a14="http://schemas.microsoft.com/office/drawing/2010/main"/>
            </a:ext>
          </a:extLst>
        </p:spPr>
      </p:pic>
      <p:sp>
        <p:nvSpPr>
          <p:cNvPr id="10" name="CasellaDiTesto 9">
            <a:extLst>
              <a:ext uri="{FF2B5EF4-FFF2-40B4-BE49-F238E27FC236}">
                <a16:creationId xmlns:a16="http://schemas.microsoft.com/office/drawing/2014/main" id="{51B11CFD-9DC3-EC93-CF96-71737B449BDA}"/>
              </a:ext>
            </a:extLst>
          </p:cNvPr>
          <p:cNvSpPr txBox="1"/>
          <p:nvPr/>
        </p:nvSpPr>
        <p:spPr>
          <a:xfrm>
            <a:off x="76200" y="3552674"/>
            <a:ext cx="8390933" cy="2308324"/>
          </a:xfrm>
          <a:prstGeom prst="rect">
            <a:avLst/>
          </a:prstGeom>
          <a:noFill/>
          <a:ln w="19050">
            <a:solidFill>
              <a:schemeClr val="tx1"/>
            </a:solidFill>
          </a:ln>
        </p:spPr>
        <p:txBody>
          <a:bodyPr wrap="square">
            <a:spAutoFit/>
          </a:bodyPr>
          <a:lstStyle/>
          <a:p>
            <a:r>
              <a:rPr lang="it-IT" b="1" dirty="0"/>
              <a:t>Funzionamento dell'Antenna Monopolo:</a:t>
            </a:r>
            <a:endParaRPr lang="it-IT" dirty="0"/>
          </a:p>
          <a:p>
            <a:pPr>
              <a:buFont typeface="Arial" panose="020B0604020202020204" pitchFamily="34" charset="0"/>
              <a:buChar char="•"/>
            </a:pPr>
            <a:r>
              <a:rPr lang="it-IT" b="1" dirty="0"/>
              <a:t>Trasmissione</a:t>
            </a:r>
            <a:r>
              <a:rPr lang="it-IT" dirty="0"/>
              <a:t>: Quando un segnale elettrico viene applicato all'antenna monopolo, viene convertito in onde elettromagnetiche. L'elemento conduttore verticale trasmette queste onde nell'aria, mentre la superficie riflettente (terra) funge da specchio, migliorando l'efficienza della trasmissione.</a:t>
            </a:r>
          </a:p>
          <a:p>
            <a:pPr>
              <a:buFont typeface="Arial" panose="020B0604020202020204" pitchFamily="34" charset="0"/>
              <a:buChar char="•"/>
            </a:pPr>
            <a:r>
              <a:rPr lang="it-IT" b="1" dirty="0"/>
              <a:t>Ricezione</a:t>
            </a:r>
            <a:r>
              <a:rPr lang="it-IT" dirty="0"/>
              <a:t>: Quando l'antenna monopolo riceve onde elettromagnetiche, queste vengono convertite in segnali elettrici. L'elemento verticale cattura le onde, mentre la superficie riflettente aiuta a focalizzare l'energia delle onde nell'antenna.</a:t>
            </a:r>
          </a:p>
        </p:txBody>
      </p:sp>
    </p:spTree>
    <p:extLst>
      <p:ext uri="{BB962C8B-B14F-4D97-AF65-F5344CB8AC3E}">
        <p14:creationId xmlns:p14="http://schemas.microsoft.com/office/powerpoint/2010/main" val="347615582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0"/>
                                        <p:tgtEl>
                                          <p:spTgt spid="6"/>
                                        </p:tgtEl>
                                      </p:cBhvr>
                                    </p:animEffect>
                                  </p:childTnLst>
                                </p:cTn>
                              </p:par>
                            </p:childTnLst>
                          </p:cTn>
                        </p:par>
                        <p:par>
                          <p:cTn id="13" fill="hold">
                            <p:stCondLst>
                              <p:cond delay="4000"/>
                            </p:stCondLst>
                            <p:childTnLst>
                              <p:par>
                                <p:cTn id="14" presetID="2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1500"/>
                                        <p:tgtEl>
                                          <p:spTgt spid="7"/>
                                        </p:tgtEl>
                                      </p:cBhvr>
                                    </p:animEffect>
                                  </p:childTnLst>
                                </p:cTn>
                              </p:par>
                            </p:childTnLst>
                          </p:cTn>
                        </p:par>
                        <p:par>
                          <p:cTn id="17" fill="hold">
                            <p:stCondLst>
                              <p:cond delay="5500"/>
                            </p:stCondLst>
                            <p:childTnLst>
                              <p:par>
                                <p:cTn id="18" presetID="53" presetClass="entr" presetSubtype="16"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500" fill="hold"/>
                                        <p:tgtEl>
                                          <p:spTgt spid="10"/>
                                        </p:tgtEl>
                                        <p:attrNameLst>
                                          <p:attrName>ppt_w</p:attrName>
                                        </p:attrNameLst>
                                      </p:cBhvr>
                                      <p:tavLst>
                                        <p:tav tm="0">
                                          <p:val>
                                            <p:fltVal val="0"/>
                                          </p:val>
                                        </p:tav>
                                        <p:tav tm="100000">
                                          <p:val>
                                            <p:strVal val="#ppt_w"/>
                                          </p:val>
                                        </p:tav>
                                      </p:tavLst>
                                    </p:anim>
                                    <p:anim calcmode="lin" valueType="num">
                                      <p:cBhvr>
                                        <p:cTn id="21" dur="1500" fill="hold"/>
                                        <p:tgtEl>
                                          <p:spTgt spid="10"/>
                                        </p:tgtEl>
                                        <p:attrNameLst>
                                          <p:attrName>ppt_h</p:attrName>
                                        </p:attrNameLst>
                                      </p:cBhvr>
                                      <p:tavLst>
                                        <p:tav tm="0">
                                          <p:val>
                                            <p:fltVal val="0"/>
                                          </p:val>
                                        </p:tav>
                                        <p:tav tm="100000">
                                          <p:val>
                                            <p:strVal val="#ppt_h"/>
                                          </p:val>
                                        </p:tav>
                                      </p:tavLst>
                                    </p:anim>
                                    <p:animEffect transition="in" filter="fade">
                                      <p:cBhvr>
                                        <p:cTn id="22"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3FA14-13CA-D006-7D81-64592E57C62B}"/>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E16802D0-670B-B609-50AB-0DCAFE3482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080E21B5-DEDE-2505-C928-AB0E650C0573}"/>
              </a:ext>
            </a:extLst>
          </p:cNvPr>
          <p:cNvSpPr txBox="1"/>
          <p:nvPr/>
        </p:nvSpPr>
        <p:spPr>
          <a:xfrm>
            <a:off x="123825" y="879361"/>
            <a:ext cx="8324850" cy="2167453"/>
          </a:xfrm>
          <a:prstGeom prst="rect">
            <a:avLst/>
          </a:prstGeom>
          <a:noFill/>
          <a:ln w="19050">
            <a:solidFill>
              <a:schemeClr val="tx1"/>
            </a:solidFill>
          </a:ln>
        </p:spPr>
        <p:txBody>
          <a:bodyPr wrap="square">
            <a:spAutoFit/>
          </a:bodyPr>
          <a:lstStyle/>
          <a:p>
            <a:pPr>
              <a:lnSpc>
                <a:spcPct val="107000"/>
              </a:lnSpc>
              <a:spcAft>
                <a:spcPts val="800"/>
              </a:spcAft>
            </a:pPr>
            <a:r>
              <a:rPr lang="it-IT" sz="1800" kern="100" dirty="0">
                <a:effectLst/>
                <a:latin typeface="Aptos" panose="020B0004020202020204" pitchFamily="34" charset="0"/>
                <a:ea typeface="Calibri" panose="020F0502020204030204" pitchFamily="34" charset="0"/>
                <a:cs typeface="Calibri Light" panose="020F0302020204030204" pitchFamily="34" charset="0"/>
              </a:rPr>
              <a:t>L'antenna dipolo è composta da due elementi conduttori di uguale lunghezza, disposti in linea retta e collegati al centro. È una delle antenne più comuni e viene utilizzata in varie applicazioni.</a:t>
            </a:r>
            <a:endParaRPr lang="it-IT" sz="14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Applicazioni: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Radio, televisione, comunicazioni VHF e UHF.</a:t>
            </a:r>
            <a:endParaRPr lang="it-IT" sz="14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Vantaggi: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Semplicità di costruzione, buona efficienza.</a:t>
            </a:r>
            <a:endParaRPr lang="it-IT" sz="14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Svantaggi: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Limitato guadagno direzionale.</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asellaDiTesto 4">
            <a:extLst>
              <a:ext uri="{FF2B5EF4-FFF2-40B4-BE49-F238E27FC236}">
                <a16:creationId xmlns:a16="http://schemas.microsoft.com/office/drawing/2014/main" id="{F37EB5AE-89BA-C668-DE93-2D805F341D03}"/>
              </a:ext>
            </a:extLst>
          </p:cNvPr>
          <p:cNvSpPr txBox="1"/>
          <p:nvPr/>
        </p:nvSpPr>
        <p:spPr>
          <a:xfrm>
            <a:off x="123825" y="147293"/>
            <a:ext cx="3162300" cy="584775"/>
          </a:xfrm>
          <a:prstGeom prst="rect">
            <a:avLst/>
          </a:prstGeom>
          <a:noFill/>
          <a:ln w="19050">
            <a:solidFill>
              <a:schemeClr val="tx1"/>
            </a:solidFill>
          </a:ln>
        </p:spPr>
        <p:txBody>
          <a:bodyPr wrap="square">
            <a:spAutoFit/>
          </a:bodyPr>
          <a:lstStyle/>
          <a:p>
            <a:r>
              <a:rPr lang="it-IT" sz="3200" b="1" kern="100" dirty="0">
                <a:solidFill>
                  <a:schemeClr val="bg1"/>
                </a:solidFill>
                <a:effectLst/>
                <a:latin typeface="Aptos" panose="020B0004020202020204" pitchFamily="34" charset="0"/>
                <a:ea typeface="Calibri" panose="020F0502020204030204" pitchFamily="34" charset="0"/>
                <a:cs typeface="Calibri Light" panose="020F0302020204030204" pitchFamily="34" charset="0"/>
              </a:rPr>
              <a:t>Antenna Dipolo: </a:t>
            </a:r>
            <a:endParaRPr lang="it-IT" sz="3200" b="1" dirty="0">
              <a:solidFill>
                <a:schemeClr val="bg1"/>
              </a:solidFill>
            </a:endParaRPr>
          </a:p>
        </p:txBody>
      </p:sp>
      <p:pic>
        <p:nvPicPr>
          <p:cNvPr id="6" name="Immagine 5" descr="Dipolo multibanda HF a V trappolato">
            <a:extLst>
              <a:ext uri="{FF2B5EF4-FFF2-40B4-BE49-F238E27FC236}">
                <a16:creationId xmlns:a16="http://schemas.microsoft.com/office/drawing/2014/main" id="{E0C19A5C-34D5-7C5C-DEC6-26B32794E3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9596" y="1297365"/>
            <a:ext cx="3465723" cy="2362752"/>
          </a:xfrm>
          <a:prstGeom prst="rect">
            <a:avLst/>
          </a:prstGeom>
          <a:noFill/>
          <a:ln>
            <a:noFill/>
          </a:ln>
        </p:spPr>
      </p:pic>
      <p:pic>
        <p:nvPicPr>
          <p:cNvPr id="7" name="Immagine 6" descr="Risultato immagine per Antenna Dipolo schema">
            <a:extLst>
              <a:ext uri="{FF2B5EF4-FFF2-40B4-BE49-F238E27FC236}">
                <a16:creationId xmlns:a16="http://schemas.microsoft.com/office/drawing/2014/main" id="{8BA3E223-D8AA-E2D5-B025-A591582A60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64886" y="4387262"/>
            <a:ext cx="5010433" cy="1589412"/>
          </a:xfrm>
          <a:prstGeom prst="rect">
            <a:avLst/>
          </a:prstGeom>
          <a:noFill/>
          <a:ln>
            <a:noFill/>
          </a:ln>
        </p:spPr>
      </p:pic>
      <p:sp>
        <p:nvSpPr>
          <p:cNvPr id="10" name="CasellaDiTesto 9">
            <a:extLst>
              <a:ext uri="{FF2B5EF4-FFF2-40B4-BE49-F238E27FC236}">
                <a16:creationId xmlns:a16="http://schemas.microsoft.com/office/drawing/2014/main" id="{57F32AE9-B9DD-7803-2B2A-3B6F25BB73E0}"/>
              </a:ext>
            </a:extLst>
          </p:cNvPr>
          <p:cNvSpPr txBox="1"/>
          <p:nvPr/>
        </p:nvSpPr>
        <p:spPr>
          <a:xfrm>
            <a:off x="123824" y="3194107"/>
            <a:ext cx="6772275" cy="2585323"/>
          </a:xfrm>
          <a:prstGeom prst="rect">
            <a:avLst/>
          </a:prstGeom>
          <a:noFill/>
          <a:ln w="19050">
            <a:solidFill>
              <a:schemeClr val="tx1"/>
            </a:solidFill>
          </a:ln>
        </p:spPr>
        <p:txBody>
          <a:bodyPr wrap="square">
            <a:spAutoFit/>
          </a:bodyPr>
          <a:lstStyle/>
          <a:p>
            <a:r>
              <a:rPr lang="it-IT" b="1" dirty="0"/>
              <a:t>Funzionamento dell'Antenna Dipolo:</a:t>
            </a:r>
            <a:endParaRPr lang="it-IT" dirty="0"/>
          </a:p>
          <a:p>
            <a:pPr>
              <a:buFont typeface="Arial" panose="020B0604020202020204" pitchFamily="34" charset="0"/>
              <a:buChar char="•"/>
            </a:pPr>
            <a:r>
              <a:rPr lang="it-IT" b="1" dirty="0"/>
              <a:t>Trasmissione</a:t>
            </a:r>
            <a:r>
              <a:rPr lang="it-IT" dirty="0"/>
              <a:t>: Quando un segnale elettrico viene applicato all'antenna dipolo, esso viene convertito in onde elettromagnetiche. I due elementi conduttori generano un campo elettromagnetico che si propaga nello spazio circostante.</a:t>
            </a:r>
          </a:p>
          <a:p>
            <a:pPr>
              <a:buFont typeface="Arial" panose="020B0604020202020204" pitchFamily="34" charset="0"/>
              <a:buChar char="•"/>
            </a:pPr>
            <a:r>
              <a:rPr lang="it-IT" b="1" dirty="0"/>
              <a:t>Ricezione</a:t>
            </a:r>
            <a:r>
              <a:rPr lang="it-IT" dirty="0"/>
              <a:t>: Quando l'antenna dipolo riceve onde elettromagnetiche, queste vengono convertite in segnali elettrici. I due elementi conduttori catturano le onde e le convertono in una corrente elettrica che può essere elaborata dai dispositivi di ricezione.</a:t>
            </a:r>
          </a:p>
        </p:txBody>
      </p:sp>
    </p:spTree>
    <p:extLst>
      <p:ext uri="{BB962C8B-B14F-4D97-AF65-F5344CB8AC3E}">
        <p14:creationId xmlns:p14="http://schemas.microsoft.com/office/powerpoint/2010/main" val="358214339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500" fill="hold"/>
                                        <p:tgtEl>
                                          <p:spTgt spid="6"/>
                                        </p:tgtEl>
                                        <p:attrNameLst>
                                          <p:attrName>ppt_w</p:attrName>
                                        </p:attrNameLst>
                                      </p:cBhvr>
                                      <p:tavLst>
                                        <p:tav tm="0">
                                          <p:val>
                                            <p:fltVal val="0"/>
                                          </p:val>
                                        </p:tav>
                                        <p:tav tm="100000">
                                          <p:val>
                                            <p:strVal val="#ppt_w"/>
                                          </p:val>
                                        </p:tav>
                                      </p:tavLst>
                                    </p:anim>
                                    <p:anim calcmode="lin" valueType="num">
                                      <p:cBhvr>
                                        <p:cTn id="25" dur="1500" fill="hold"/>
                                        <p:tgtEl>
                                          <p:spTgt spid="6"/>
                                        </p:tgtEl>
                                        <p:attrNameLst>
                                          <p:attrName>ppt_h</p:attrName>
                                        </p:attrNameLst>
                                      </p:cBhvr>
                                      <p:tavLst>
                                        <p:tav tm="0">
                                          <p:val>
                                            <p:fltVal val="0"/>
                                          </p:val>
                                        </p:tav>
                                        <p:tav tm="100000">
                                          <p:val>
                                            <p:strVal val="#ppt_h"/>
                                          </p:val>
                                        </p:tav>
                                      </p:tavLst>
                                    </p:anim>
                                    <p:animEffect transition="in" filter="fade">
                                      <p:cBhvr>
                                        <p:cTn id="26" dur="1500"/>
                                        <p:tgtEl>
                                          <p:spTgt spid="6"/>
                                        </p:tgtEl>
                                      </p:cBhvr>
                                    </p:animEffect>
                                  </p:childTnLst>
                                </p:cTn>
                              </p:par>
                            </p:childTnLst>
                          </p:cTn>
                        </p:par>
                        <p:par>
                          <p:cTn id="27" fill="hold">
                            <p:stCondLst>
                              <p:cond delay="3500"/>
                            </p:stCondLst>
                            <p:childTnLst>
                              <p:par>
                                <p:cTn id="28" presetID="21" presetClass="entr" presetSubtype="1"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2000"/>
                                        <p:tgtEl>
                                          <p:spTgt spid="7"/>
                                        </p:tgtEl>
                                      </p:cBhvr>
                                    </p:animEffect>
                                  </p:childTnLst>
                                </p:cTn>
                              </p:par>
                              <p:par>
                                <p:cTn id="31" presetID="14" presetClass="entr" presetSubtype="10" fill="hold" grpId="0" nodeType="withEffect">
                                  <p:stCondLst>
                                    <p:cond delay="2000"/>
                                  </p:stCondLst>
                                  <p:childTnLst>
                                    <p:set>
                                      <p:cBhvr>
                                        <p:cTn id="32" dur="1" fill="hold">
                                          <p:stCondLst>
                                            <p:cond delay="0"/>
                                          </p:stCondLst>
                                        </p:cTn>
                                        <p:tgtEl>
                                          <p:spTgt spid="10"/>
                                        </p:tgtEl>
                                        <p:attrNameLst>
                                          <p:attrName>style.visibility</p:attrName>
                                        </p:attrNameLst>
                                      </p:cBhvr>
                                      <p:to>
                                        <p:strVal val="visible"/>
                                      </p:to>
                                    </p:set>
                                    <p:animEffect transition="in" filter="randombar(horizontal)">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7F65D-1E48-FD9D-E2C3-C28CEB9E5699}"/>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A45742A6-17A1-502C-3A17-35EFD17614A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9E8E10DE-4AC7-7885-6DA3-5DA2942F1C2E}"/>
              </a:ext>
            </a:extLst>
          </p:cNvPr>
          <p:cNvSpPr txBox="1"/>
          <p:nvPr/>
        </p:nvSpPr>
        <p:spPr>
          <a:xfrm>
            <a:off x="123824" y="120134"/>
            <a:ext cx="3629025" cy="584775"/>
          </a:xfrm>
          <a:prstGeom prst="rect">
            <a:avLst/>
          </a:prstGeom>
          <a:noFill/>
          <a:ln w="19050">
            <a:solidFill>
              <a:schemeClr val="tx1"/>
            </a:solidFill>
          </a:ln>
        </p:spPr>
        <p:txBody>
          <a:bodyPr wrap="square">
            <a:spAutoFit/>
          </a:bodyPr>
          <a:lstStyle/>
          <a:p>
            <a:r>
              <a:rPr lang="it-IT" sz="3200" b="1" dirty="0">
                <a:solidFill>
                  <a:schemeClr val="bg1"/>
                </a:solidFill>
                <a:effectLst/>
                <a:latin typeface="Aptos" panose="020B0004020202020204" pitchFamily="34" charset="0"/>
                <a:ea typeface="Calibri" panose="020F0502020204030204" pitchFamily="34" charset="0"/>
                <a:cs typeface="Calibri Light" panose="020F0302020204030204" pitchFamily="34" charset="0"/>
              </a:rPr>
              <a:t>Antenna </a:t>
            </a:r>
            <a:r>
              <a:rPr lang="it-IT" sz="3200" b="1" dirty="0" err="1">
                <a:solidFill>
                  <a:schemeClr val="bg1"/>
                </a:solidFill>
                <a:effectLst/>
                <a:latin typeface="Aptos" panose="020B0004020202020204" pitchFamily="34" charset="0"/>
                <a:ea typeface="Calibri" panose="020F0502020204030204" pitchFamily="34" charset="0"/>
                <a:cs typeface="Calibri Light" panose="020F0302020204030204" pitchFamily="34" charset="0"/>
              </a:rPr>
              <a:t>Yagi</a:t>
            </a:r>
            <a:r>
              <a:rPr lang="it-IT" sz="3200" b="1" dirty="0">
                <a:solidFill>
                  <a:schemeClr val="bg1"/>
                </a:solidFill>
                <a:effectLst/>
                <a:latin typeface="Aptos" panose="020B0004020202020204" pitchFamily="34" charset="0"/>
                <a:ea typeface="Calibri" panose="020F0502020204030204" pitchFamily="34" charset="0"/>
                <a:cs typeface="Calibri Light" panose="020F0302020204030204" pitchFamily="34" charset="0"/>
              </a:rPr>
              <a:t>-Uda:</a:t>
            </a:r>
            <a:r>
              <a:rPr lang="it-IT" sz="3200" dirty="0">
                <a:solidFill>
                  <a:schemeClr val="bg1"/>
                </a:solidFill>
                <a:effectLst/>
                <a:latin typeface="Aptos" panose="020B0004020202020204" pitchFamily="34" charset="0"/>
                <a:ea typeface="Calibri" panose="020F0502020204030204" pitchFamily="34" charset="0"/>
                <a:cs typeface="Calibri Light" panose="020F0302020204030204" pitchFamily="34" charset="0"/>
              </a:rPr>
              <a:t> </a:t>
            </a:r>
            <a:endParaRPr lang="it-IT" sz="3200" dirty="0">
              <a:solidFill>
                <a:schemeClr val="bg1"/>
              </a:solidFill>
            </a:endParaRPr>
          </a:p>
        </p:txBody>
      </p:sp>
      <p:sp>
        <p:nvSpPr>
          <p:cNvPr id="5" name="CasellaDiTesto 4">
            <a:extLst>
              <a:ext uri="{FF2B5EF4-FFF2-40B4-BE49-F238E27FC236}">
                <a16:creationId xmlns:a16="http://schemas.microsoft.com/office/drawing/2014/main" id="{9454D5F2-0527-1A23-5A8C-DCC1427E8BEE}"/>
              </a:ext>
            </a:extLst>
          </p:cNvPr>
          <p:cNvSpPr txBox="1"/>
          <p:nvPr/>
        </p:nvSpPr>
        <p:spPr>
          <a:xfrm>
            <a:off x="123823" y="1159794"/>
            <a:ext cx="7734301" cy="2167453"/>
          </a:xfrm>
          <a:prstGeom prst="rect">
            <a:avLst/>
          </a:prstGeom>
          <a:noFill/>
          <a:ln w="19050">
            <a:solidFill>
              <a:schemeClr val="tx1"/>
            </a:solidFill>
          </a:ln>
        </p:spPr>
        <p:txBody>
          <a:bodyPr wrap="square">
            <a:spAutoFit/>
          </a:bodyPr>
          <a:lstStyle/>
          <a:p>
            <a:pPr>
              <a:lnSpc>
                <a:spcPct val="107000"/>
              </a:lnSpc>
              <a:spcAft>
                <a:spcPts val="800"/>
              </a:spcAft>
            </a:pPr>
            <a:r>
              <a:rPr lang="it-IT" sz="1800" kern="100" dirty="0">
                <a:effectLst/>
                <a:latin typeface="Aptos" panose="020B0004020202020204" pitchFamily="34" charset="0"/>
                <a:ea typeface="Calibri" panose="020F0502020204030204" pitchFamily="34" charset="0"/>
                <a:cs typeface="Calibri Light" panose="020F0302020204030204" pitchFamily="34" charset="0"/>
              </a:rPr>
              <a:t>L'antenna </a:t>
            </a:r>
            <a:r>
              <a:rPr lang="it-IT" sz="1800" kern="100" dirty="0" err="1">
                <a:effectLst/>
                <a:latin typeface="Aptos" panose="020B0004020202020204" pitchFamily="34" charset="0"/>
                <a:ea typeface="Calibri" panose="020F0502020204030204" pitchFamily="34" charset="0"/>
                <a:cs typeface="Calibri Light" panose="020F0302020204030204" pitchFamily="34" charset="0"/>
              </a:rPr>
              <a:t>Yagi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-Uda, comunemente chiamata antenna </a:t>
            </a:r>
            <a:r>
              <a:rPr lang="it-IT" sz="1800" kern="100" dirty="0" err="1">
                <a:effectLst/>
                <a:latin typeface="Aptos" panose="020B0004020202020204" pitchFamily="34" charset="0"/>
                <a:ea typeface="Calibri" panose="020F0502020204030204" pitchFamily="34" charset="0"/>
                <a:cs typeface="Calibri Light" panose="020F0302020204030204" pitchFamily="34" charset="0"/>
              </a:rPr>
              <a:t>Yagi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è costituita da un elemento attivo (dipolo), uno o più elementi direttori e uno o più riflettori. È utilizzata per ottenere un elevato guadagno direzionale.</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Applicazioni: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Televisione, radioamatori, comunicazioni a lunga distanza.</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Vantaggi: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Elevato guadagno, buona direzionalità.</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Svantaggi: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Struttura complessa, ingombrante.</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magine 5" descr="地デジアンテナ設置工事をお考えのオーナー様、管理会社様へ【テレビアンテナ工事・設置・取り付けのあさひアンテナ】">
            <a:extLst>
              <a:ext uri="{FF2B5EF4-FFF2-40B4-BE49-F238E27FC236}">
                <a16:creationId xmlns:a16="http://schemas.microsoft.com/office/drawing/2014/main" id="{F65C7CE5-B70F-4772-327F-27771EF6DC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00060" y="825043"/>
            <a:ext cx="4037648" cy="2836956"/>
          </a:xfrm>
          <a:prstGeom prst="rect">
            <a:avLst/>
          </a:prstGeom>
          <a:noFill/>
          <a:ln>
            <a:noFill/>
          </a:ln>
        </p:spPr>
      </p:pic>
      <p:pic>
        <p:nvPicPr>
          <p:cNvPr id="7" name="Immagine 6" descr="The Parts of a TV Antenna - A Visual Guide - Home Awesomation">
            <a:extLst>
              <a:ext uri="{FF2B5EF4-FFF2-40B4-BE49-F238E27FC236}">
                <a16:creationId xmlns:a16="http://schemas.microsoft.com/office/drawing/2014/main" id="{D62CB3F9-CA3D-E7E4-6334-B04759FCA90A}"/>
              </a:ext>
            </a:extLst>
          </p:cNvPr>
          <p:cNvPicPr>
            <a:picLocks noChangeAspect="1"/>
          </p:cNvPicPr>
          <p:nvPr/>
        </p:nvPicPr>
        <p:blipFill rotWithShape="1">
          <a:blip r:embed="rId4">
            <a:extLst>
              <a:ext uri="{28A0092B-C50C-407E-A947-70E740481C1C}">
                <a14:useLocalDpi xmlns:a14="http://schemas.microsoft.com/office/drawing/2010/main" val="0"/>
              </a:ext>
            </a:extLst>
          </a:blip>
          <a:srcRect l="5406" r="10216" b="5471"/>
          <a:stretch/>
        </p:blipFill>
        <p:spPr bwMode="auto">
          <a:xfrm>
            <a:off x="8494871" y="4011589"/>
            <a:ext cx="3248025" cy="2496820"/>
          </a:xfrm>
          <a:prstGeom prst="rect">
            <a:avLst/>
          </a:prstGeom>
          <a:noFill/>
          <a:ln>
            <a:noFill/>
          </a:ln>
          <a:extLst>
            <a:ext uri="{53640926-AAD7-44D8-BBD7-CCE9431645EC}">
              <a14:shadowObscured xmlns:a14="http://schemas.microsoft.com/office/drawing/2010/main"/>
            </a:ext>
          </a:extLst>
        </p:spPr>
      </p:pic>
      <p:sp>
        <p:nvSpPr>
          <p:cNvPr id="10" name="CasellaDiTesto 9">
            <a:extLst>
              <a:ext uri="{FF2B5EF4-FFF2-40B4-BE49-F238E27FC236}">
                <a16:creationId xmlns:a16="http://schemas.microsoft.com/office/drawing/2014/main" id="{A1F22F1A-559B-B328-D33C-8206D593072B}"/>
              </a:ext>
            </a:extLst>
          </p:cNvPr>
          <p:cNvSpPr txBox="1"/>
          <p:nvPr/>
        </p:nvSpPr>
        <p:spPr>
          <a:xfrm>
            <a:off x="123823" y="3449637"/>
            <a:ext cx="7734301" cy="2585323"/>
          </a:xfrm>
          <a:prstGeom prst="rect">
            <a:avLst/>
          </a:prstGeom>
          <a:noFill/>
          <a:ln w="19050">
            <a:solidFill>
              <a:schemeClr val="tx1"/>
            </a:solidFill>
          </a:ln>
        </p:spPr>
        <p:txBody>
          <a:bodyPr wrap="square">
            <a:spAutoFit/>
          </a:bodyPr>
          <a:lstStyle/>
          <a:p>
            <a:r>
              <a:rPr lang="it-IT" b="1" dirty="0"/>
              <a:t>Funzionamento dell'Antenna </a:t>
            </a:r>
            <a:r>
              <a:rPr lang="it-IT" b="1" dirty="0" err="1"/>
              <a:t>Yagi</a:t>
            </a:r>
            <a:r>
              <a:rPr lang="it-IT" b="1" dirty="0"/>
              <a:t>-Uda:</a:t>
            </a:r>
            <a:endParaRPr lang="it-IT" dirty="0"/>
          </a:p>
          <a:p>
            <a:pPr>
              <a:buFont typeface="Arial" panose="020B0604020202020204" pitchFamily="34" charset="0"/>
              <a:buChar char="•"/>
            </a:pPr>
            <a:r>
              <a:rPr lang="it-IT" b="1" dirty="0"/>
              <a:t>Trasmissione</a:t>
            </a:r>
            <a:r>
              <a:rPr lang="it-IT" dirty="0"/>
              <a:t>: Quando un segnale elettrico viene applicato all'elemento attivo (dipolo) dell'antenna </a:t>
            </a:r>
            <a:r>
              <a:rPr lang="it-IT" dirty="0" err="1"/>
              <a:t>Yagi</a:t>
            </a:r>
            <a:r>
              <a:rPr lang="it-IT" dirty="0"/>
              <a:t>-Uda, esso viene convertito in onde elettromagnetiche. I riflettori e i direttori sono disposti in modo tale da dirigere le onde in una direzione specifica, migliorando così il guadagno e la direzionalità.</a:t>
            </a:r>
          </a:p>
          <a:p>
            <a:pPr>
              <a:buFont typeface="Arial" panose="020B0604020202020204" pitchFamily="34" charset="0"/>
              <a:buChar char="•"/>
            </a:pPr>
            <a:r>
              <a:rPr lang="it-IT" b="1" dirty="0"/>
              <a:t>Ricezione</a:t>
            </a:r>
            <a:r>
              <a:rPr lang="it-IT" dirty="0"/>
              <a:t>: Quando l'antenna </a:t>
            </a:r>
            <a:r>
              <a:rPr lang="it-IT" dirty="0" err="1"/>
              <a:t>Yagi</a:t>
            </a:r>
            <a:r>
              <a:rPr lang="it-IT" dirty="0"/>
              <a:t>-Uda riceve onde elettromagnetiche, queste vengono catturate dai direttori e dai riflettori e concentrate sull'elemento attivo. Questo permette di ottenere un segnale più forte e chiaro, soprattutto per segnali a lunga distanza.</a:t>
            </a:r>
          </a:p>
        </p:txBody>
      </p:sp>
    </p:spTree>
    <p:extLst>
      <p:ext uri="{BB962C8B-B14F-4D97-AF65-F5344CB8AC3E}">
        <p14:creationId xmlns:p14="http://schemas.microsoft.com/office/powerpoint/2010/main" val="183256196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Effect transition="in" filter="fade">
                                      <p:cBhvr>
                                        <p:cTn id="9" dur="1500"/>
                                        <p:tgtEl>
                                          <p:spTgt spid="5"/>
                                        </p:tgtEl>
                                      </p:cBhvr>
                                    </p:animEffect>
                                  </p:childTnLst>
                                </p:cTn>
                              </p:par>
                            </p:childTnLst>
                          </p:cTn>
                        </p:par>
                        <p:par>
                          <p:cTn id="10" fill="hold">
                            <p:stCondLst>
                              <p:cond delay="1500"/>
                            </p:stCondLst>
                            <p:childTnLst>
                              <p:par>
                                <p:cTn id="11" presetID="26"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80">
                                          <p:stCondLst>
                                            <p:cond delay="0"/>
                                          </p:stCondLst>
                                        </p:cTn>
                                        <p:tgtEl>
                                          <p:spTgt spid="6"/>
                                        </p:tgtEl>
                                      </p:cBhvr>
                                    </p:animEffect>
                                    <p:anim calcmode="lin" valueType="num">
                                      <p:cBhvr>
                                        <p:cTn id="1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gtEl>
                                      </p:cBhvr>
                                      <p:to x="100000" y="60000"/>
                                    </p:animScale>
                                    <p:animScale>
                                      <p:cBhvr>
                                        <p:cTn id="20" dur="166" decel="50000">
                                          <p:stCondLst>
                                            <p:cond delay="676"/>
                                          </p:stCondLst>
                                        </p:cTn>
                                        <p:tgtEl>
                                          <p:spTgt spid="6"/>
                                        </p:tgtEl>
                                      </p:cBhvr>
                                      <p:to x="100000" y="100000"/>
                                    </p:animScale>
                                    <p:animScale>
                                      <p:cBhvr>
                                        <p:cTn id="21" dur="26">
                                          <p:stCondLst>
                                            <p:cond delay="1312"/>
                                          </p:stCondLst>
                                        </p:cTn>
                                        <p:tgtEl>
                                          <p:spTgt spid="6"/>
                                        </p:tgtEl>
                                      </p:cBhvr>
                                      <p:to x="100000" y="80000"/>
                                    </p:animScale>
                                    <p:animScale>
                                      <p:cBhvr>
                                        <p:cTn id="22" dur="166" decel="50000">
                                          <p:stCondLst>
                                            <p:cond delay="1338"/>
                                          </p:stCondLst>
                                        </p:cTn>
                                        <p:tgtEl>
                                          <p:spTgt spid="6"/>
                                        </p:tgtEl>
                                      </p:cBhvr>
                                      <p:to x="100000" y="100000"/>
                                    </p:animScale>
                                    <p:animScale>
                                      <p:cBhvr>
                                        <p:cTn id="23" dur="26">
                                          <p:stCondLst>
                                            <p:cond delay="1642"/>
                                          </p:stCondLst>
                                        </p:cTn>
                                        <p:tgtEl>
                                          <p:spTgt spid="6"/>
                                        </p:tgtEl>
                                      </p:cBhvr>
                                      <p:to x="100000" y="90000"/>
                                    </p:animScale>
                                    <p:animScale>
                                      <p:cBhvr>
                                        <p:cTn id="24" dur="166" decel="50000">
                                          <p:stCondLst>
                                            <p:cond delay="1668"/>
                                          </p:stCondLst>
                                        </p:cTn>
                                        <p:tgtEl>
                                          <p:spTgt spid="6"/>
                                        </p:tgtEl>
                                      </p:cBhvr>
                                      <p:to x="100000" y="100000"/>
                                    </p:animScale>
                                    <p:animScale>
                                      <p:cBhvr>
                                        <p:cTn id="25" dur="26">
                                          <p:stCondLst>
                                            <p:cond delay="1808"/>
                                          </p:stCondLst>
                                        </p:cTn>
                                        <p:tgtEl>
                                          <p:spTgt spid="6"/>
                                        </p:tgtEl>
                                      </p:cBhvr>
                                      <p:to x="100000" y="95000"/>
                                    </p:animScale>
                                    <p:animScale>
                                      <p:cBhvr>
                                        <p:cTn id="26" dur="166" decel="50000">
                                          <p:stCondLst>
                                            <p:cond delay="1834"/>
                                          </p:stCondLst>
                                        </p:cTn>
                                        <p:tgtEl>
                                          <p:spTgt spid="6"/>
                                        </p:tgtEl>
                                      </p:cBhvr>
                                      <p:to x="100000" y="100000"/>
                                    </p:animScale>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500"/>
                                        <p:tgtEl>
                                          <p:spTgt spid="7"/>
                                        </p:tgtEl>
                                      </p:cBhvr>
                                    </p:animEffect>
                                  </p:childTnLst>
                                </p:cTn>
                              </p:par>
                              <p:par>
                                <p:cTn id="31" presetID="2" presetClass="entr" presetSubtype="4" fill="hold" grpId="0" nodeType="withEffect">
                                  <p:stCondLst>
                                    <p:cond delay="10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1500" fill="hold"/>
                                        <p:tgtEl>
                                          <p:spTgt spid="10"/>
                                        </p:tgtEl>
                                        <p:attrNameLst>
                                          <p:attrName>ppt_x</p:attrName>
                                        </p:attrNameLst>
                                      </p:cBhvr>
                                      <p:tavLst>
                                        <p:tav tm="0">
                                          <p:val>
                                            <p:strVal val="#ppt_x"/>
                                          </p:val>
                                        </p:tav>
                                        <p:tav tm="100000">
                                          <p:val>
                                            <p:strVal val="#ppt_x"/>
                                          </p:val>
                                        </p:tav>
                                      </p:tavLst>
                                    </p:anim>
                                    <p:anim calcmode="lin" valueType="num">
                                      <p:cBhvr additive="base">
                                        <p:cTn id="34"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6465A-3553-AC22-7F68-ECBF2040B3EC}"/>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35FD0201-48FE-003E-8EDE-559F2959400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2FC26968-B1AC-4A80-5218-2C573B7A5C01}"/>
              </a:ext>
            </a:extLst>
          </p:cNvPr>
          <p:cNvSpPr txBox="1"/>
          <p:nvPr/>
        </p:nvSpPr>
        <p:spPr>
          <a:xfrm>
            <a:off x="95250" y="139184"/>
            <a:ext cx="3638550" cy="584775"/>
          </a:xfrm>
          <a:prstGeom prst="rect">
            <a:avLst/>
          </a:prstGeom>
          <a:noFill/>
          <a:ln w="19050">
            <a:solidFill>
              <a:schemeClr val="tx1"/>
            </a:solidFill>
          </a:ln>
        </p:spPr>
        <p:txBody>
          <a:bodyPr wrap="square">
            <a:spAutoFit/>
          </a:bodyPr>
          <a:lstStyle/>
          <a:p>
            <a:r>
              <a:rPr lang="it-IT" sz="3200" b="1" dirty="0">
                <a:solidFill>
                  <a:schemeClr val="bg1"/>
                </a:solidFill>
                <a:effectLst/>
                <a:latin typeface="Aptos" panose="020B0004020202020204" pitchFamily="34" charset="0"/>
                <a:ea typeface="Calibri" panose="020F0502020204030204" pitchFamily="34" charset="0"/>
                <a:cs typeface="Calibri Light" panose="020F0302020204030204" pitchFamily="34" charset="0"/>
              </a:rPr>
              <a:t>Antenna a Tromba:</a:t>
            </a:r>
            <a:endParaRPr lang="it-IT" sz="3200" dirty="0">
              <a:solidFill>
                <a:schemeClr val="bg1"/>
              </a:solidFill>
            </a:endParaRPr>
          </a:p>
        </p:txBody>
      </p:sp>
      <p:sp>
        <p:nvSpPr>
          <p:cNvPr id="5" name="CasellaDiTesto 4">
            <a:extLst>
              <a:ext uri="{FF2B5EF4-FFF2-40B4-BE49-F238E27FC236}">
                <a16:creationId xmlns:a16="http://schemas.microsoft.com/office/drawing/2014/main" id="{94ECC3F3-CCD4-E114-04B4-24B80E44C960}"/>
              </a:ext>
            </a:extLst>
          </p:cNvPr>
          <p:cNvSpPr txBox="1"/>
          <p:nvPr/>
        </p:nvSpPr>
        <p:spPr>
          <a:xfrm>
            <a:off x="111916" y="1623526"/>
            <a:ext cx="7934325" cy="2167453"/>
          </a:xfrm>
          <a:prstGeom prst="rect">
            <a:avLst/>
          </a:prstGeom>
          <a:noFill/>
          <a:ln w="19050">
            <a:solidFill>
              <a:schemeClr val="tx1"/>
            </a:solidFill>
          </a:ln>
        </p:spPr>
        <p:txBody>
          <a:bodyPr wrap="square">
            <a:spAutoFit/>
          </a:bodyPr>
          <a:lstStyle/>
          <a:p>
            <a:pPr>
              <a:lnSpc>
                <a:spcPct val="107000"/>
              </a:lnSpc>
              <a:spcAft>
                <a:spcPts val="800"/>
              </a:spcAft>
            </a:pPr>
            <a:r>
              <a:rPr lang="it-IT" sz="1800" kern="100">
                <a:effectLst/>
                <a:latin typeface="Aptos" panose="020B0004020202020204" pitchFamily="34" charset="0"/>
                <a:ea typeface="Calibri" panose="020F0502020204030204" pitchFamily="34" charset="0"/>
                <a:cs typeface="Calibri Light" panose="020F0302020204030204" pitchFamily="34" charset="0"/>
              </a:rPr>
              <a:t>L'antenna a tromba è costituita da una guida d'onda che si allarga in una forma conica o piramidale, simile a una tromba. Viene utilizzata principalmente per le microonde.</a:t>
            </a:r>
            <a:endParaRPr lang="it-IT" sz="14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a:effectLst/>
                <a:latin typeface="Aptos" panose="020B0004020202020204" pitchFamily="34" charset="0"/>
                <a:ea typeface="Calibri" panose="020F0502020204030204" pitchFamily="34" charset="0"/>
                <a:cs typeface="Calibri Light" panose="020F0302020204030204" pitchFamily="34" charset="0"/>
              </a:rPr>
              <a:t>Applicazioni:</a:t>
            </a:r>
            <a:r>
              <a:rPr lang="it-IT" sz="1800" kern="100">
                <a:effectLst/>
                <a:latin typeface="Aptos" panose="020B0004020202020204" pitchFamily="34" charset="0"/>
                <a:ea typeface="Calibri" panose="020F0502020204030204" pitchFamily="34" charset="0"/>
                <a:cs typeface="Calibri Light" panose="020F0302020204030204" pitchFamily="34" charset="0"/>
              </a:rPr>
              <a:t> Radar, comunicazioni satellitari, misurazioni in laboratorio.</a:t>
            </a:r>
            <a:endParaRPr lang="it-IT" sz="14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a:effectLst/>
                <a:latin typeface="Aptos" panose="020B0004020202020204" pitchFamily="34" charset="0"/>
                <a:ea typeface="Calibri" panose="020F0502020204030204" pitchFamily="34" charset="0"/>
                <a:cs typeface="Calibri Light" panose="020F0302020204030204" pitchFamily="34" charset="0"/>
              </a:rPr>
              <a:t>Vantaggi:</a:t>
            </a:r>
            <a:r>
              <a:rPr lang="it-IT" sz="1800" kern="100">
                <a:effectLst/>
                <a:latin typeface="Aptos" panose="020B0004020202020204" pitchFamily="34" charset="0"/>
                <a:ea typeface="Calibri" panose="020F0502020204030204" pitchFamily="34" charset="0"/>
                <a:cs typeface="Calibri Light" panose="020F0302020204030204" pitchFamily="34" charset="0"/>
              </a:rPr>
              <a:t> Ampia larghezza di banda, buon guadagno.</a:t>
            </a:r>
            <a:endParaRPr lang="it-IT" sz="14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a:effectLst/>
                <a:latin typeface="Aptos" panose="020B0004020202020204" pitchFamily="34" charset="0"/>
                <a:ea typeface="Calibri" panose="020F0502020204030204" pitchFamily="34" charset="0"/>
                <a:cs typeface="Calibri Light" panose="020F0302020204030204" pitchFamily="34" charset="0"/>
              </a:rPr>
              <a:t>Svantaggi:</a:t>
            </a:r>
            <a:r>
              <a:rPr lang="it-IT" sz="1800" kern="100">
                <a:effectLst/>
                <a:latin typeface="Aptos" panose="020B0004020202020204" pitchFamily="34" charset="0"/>
                <a:ea typeface="Calibri" panose="020F0502020204030204" pitchFamily="34" charset="0"/>
                <a:cs typeface="Calibri Light" panose="020F0302020204030204" pitchFamily="34" charset="0"/>
              </a:rPr>
              <a:t> Dimensioni fisiche grandi.</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magine 5" descr="Antenna a tromba - SAS-570 - A.H. Systems - a larga banda / a microonde ...">
            <a:extLst>
              <a:ext uri="{FF2B5EF4-FFF2-40B4-BE49-F238E27FC236}">
                <a16:creationId xmlns:a16="http://schemas.microsoft.com/office/drawing/2014/main" id="{F05ED08F-705E-B552-AD87-B7961E8595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72499" y="1000125"/>
            <a:ext cx="2857500" cy="2857500"/>
          </a:xfrm>
          <a:prstGeom prst="rect">
            <a:avLst/>
          </a:prstGeom>
          <a:noFill/>
          <a:ln>
            <a:noFill/>
          </a:ln>
        </p:spPr>
      </p:pic>
      <p:pic>
        <p:nvPicPr>
          <p:cNvPr id="7" name="Immagine 6" descr="WR-90 Waveguide Antenna With UG-135/U Flange, 15 dBi Gain and 8.2 GHz ...">
            <a:extLst>
              <a:ext uri="{FF2B5EF4-FFF2-40B4-BE49-F238E27FC236}">
                <a16:creationId xmlns:a16="http://schemas.microsoft.com/office/drawing/2014/main" id="{3B542637-7160-2A6F-1161-3AF23E6854A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8698" y="3952875"/>
            <a:ext cx="2695575" cy="2695575"/>
          </a:xfrm>
          <a:prstGeom prst="rect">
            <a:avLst/>
          </a:prstGeom>
          <a:noFill/>
          <a:ln>
            <a:noFill/>
          </a:ln>
        </p:spPr>
      </p:pic>
      <p:sp>
        <p:nvSpPr>
          <p:cNvPr id="10" name="CasellaDiTesto 9">
            <a:extLst>
              <a:ext uri="{FF2B5EF4-FFF2-40B4-BE49-F238E27FC236}">
                <a16:creationId xmlns:a16="http://schemas.microsoft.com/office/drawing/2014/main" id="{A3FBAE44-465F-8B58-CB2C-2A38DEBA482D}"/>
              </a:ext>
            </a:extLst>
          </p:cNvPr>
          <p:cNvSpPr txBox="1"/>
          <p:nvPr/>
        </p:nvSpPr>
        <p:spPr>
          <a:xfrm>
            <a:off x="128585" y="3893739"/>
            <a:ext cx="7900989" cy="2308324"/>
          </a:xfrm>
          <a:prstGeom prst="rect">
            <a:avLst/>
          </a:prstGeom>
          <a:noFill/>
          <a:ln w="19050">
            <a:solidFill>
              <a:schemeClr val="tx1"/>
            </a:solidFill>
          </a:ln>
        </p:spPr>
        <p:txBody>
          <a:bodyPr wrap="square">
            <a:spAutoFit/>
          </a:bodyPr>
          <a:lstStyle/>
          <a:p>
            <a:r>
              <a:rPr lang="it-IT" b="1" dirty="0"/>
              <a:t>Funzionamento dell'Antenna a Tromba:</a:t>
            </a:r>
            <a:endParaRPr lang="it-IT" dirty="0"/>
          </a:p>
          <a:p>
            <a:pPr>
              <a:buFont typeface="Arial" panose="020B0604020202020204" pitchFamily="34" charset="0"/>
              <a:buChar char="•"/>
            </a:pPr>
            <a:r>
              <a:rPr lang="it-IT" b="1" dirty="0"/>
              <a:t>Trasmissione</a:t>
            </a:r>
            <a:r>
              <a:rPr lang="it-IT" dirty="0"/>
              <a:t>: Quando un segnale elettrico viene applicato all'antenna a tromba, esso viene inviato attraverso una guida d'onda che si allarga in una forma conica o piramidale. La forma della tromba permette alle onde elettromagnetiche di propagarsi in modo uniforme e con un'ampia larghezza di banda.</a:t>
            </a:r>
          </a:p>
          <a:p>
            <a:pPr>
              <a:buFont typeface="Arial" panose="020B0604020202020204" pitchFamily="34" charset="0"/>
              <a:buChar char="•"/>
            </a:pPr>
            <a:r>
              <a:rPr lang="it-IT" b="1" dirty="0"/>
              <a:t>Ricezione</a:t>
            </a:r>
            <a:r>
              <a:rPr lang="it-IT" dirty="0"/>
              <a:t>: Quando l'antenna a tromba riceve onde elettromagnetiche, queste vengono catturate dalla parte ampia della tromba e concentrate verso la guida d'onda. Questo processo consente di ottenere un segnale chiaro e forte.</a:t>
            </a:r>
          </a:p>
        </p:txBody>
      </p:sp>
    </p:spTree>
    <p:extLst>
      <p:ext uri="{BB962C8B-B14F-4D97-AF65-F5344CB8AC3E}">
        <p14:creationId xmlns:p14="http://schemas.microsoft.com/office/powerpoint/2010/main" val="226614050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1200"/>
                                        <p:tgtEl>
                                          <p:spTgt spid="6"/>
                                        </p:tgtEl>
                                      </p:cBhvr>
                                    </p:animEffect>
                                  </p:childTnLst>
                                </p:cTn>
                              </p:par>
                            </p:childTnLst>
                          </p:cTn>
                        </p:par>
                        <p:par>
                          <p:cTn id="12" fill="hold">
                            <p:stCondLst>
                              <p:cond delay="1700"/>
                            </p:stCondLst>
                            <p:childTnLst>
                              <p:par>
                                <p:cTn id="13" presetID="14"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1500"/>
                                        <p:tgtEl>
                                          <p:spTgt spid="7"/>
                                        </p:tgtEl>
                                      </p:cBhvr>
                                    </p:animEffect>
                                  </p:childTnLst>
                                </p:cTn>
                              </p:par>
                              <p:par>
                                <p:cTn id="16" presetID="26" presetClass="entr" presetSubtype="0" fill="hold" grpId="0" nodeType="withEffect">
                                  <p:stCondLst>
                                    <p:cond delay="100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80">
                                          <p:stCondLst>
                                            <p:cond delay="0"/>
                                          </p:stCondLst>
                                        </p:cTn>
                                        <p:tgtEl>
                                          <p:spTgt spid="10"/>
                                        </p:tgtEl>
                                      </p:cBhvr>
                                    </p:animEffect>
                                    <p:anim calcmode="lin" valueType="num">
                                      <p:cBhvr>
                                        <p:cTn id="19"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4" dur="26">
                                          <p:stCondLst>
                                            <p:cond delay="650"/>
                                          </p:stCondLst>
                                        </p:cTn>
                                        <p:tgtEl>
                                          <p:spTgt spid="10"/>
                                        </p:tgtEl>
                                      </p:cBhvr>
                                      <p:to x="100000" y="60000"/>
                                    </p:animScale>
                                    <p:animScale>
                                      <p:cBhvr>
                                        <p:cTn id="25" dur="166" decel="50000">
                                          <p:stCondLst>
                                            <p:cond delay="676"/>
                                          </p:stCondLst>
                                        </p:cTn>
                                        <p:tgtEl>
                                          <p:spTgt spid="10"/>
                                        </p:tgtEl>
                                      </p:cBhvr>
                                      <p:to x="100000" y="100000"/>
                                    </p:animScale>
                                    <p:animScale>
                                      <p:cBhvr>
                                        <p:cTn id="26" dur="26">
                                          <p:stCondLst>
                                            <p:cond delay="1312"/>
                                          </p:stCondLst>
                                        </p:cTn>
                                        <p:tgtEl>
                                          <p:spTgt spid="10"/>
                                        </p:tgtEl>
                                      </p:cBhvr>
                                      <p:to x="100000" y="80000"/>
                                    </p:animScale>
                                    <p:animScale>
                                      <p:cBhvr>
                                        <p:cTn id="27" dur="166" decel="50000">
                                          <p:stCondLst>
                                            <p:cond delay="1338"/>
                                          </p:stCondLst>
                                        </p:cTn>
                                        <p:tgtEl>
                                          <p:spTgt spid="10"/>
                                        </p:tgtEl>
                                      </p:cBhvr>
                                      <p:to x="100000" y="100000"/>
                                    </p:animScale>
                                    <p:animScale>
                                      <p:cBhvr>
                                        <p:cTn id="28" dur="26">
                                          <p:stCondLst>
                                            <p:cond delay="1642"/>
                                          </p:stCondLst>
                                        </p:cTn>
                                        <p:tgtEl>
                                          <p:spTgt spid="10"/>
                                        </p:tgtEl>
                                      </p:cBhvr>
                                      <p:to x="100000" y="90000"/>
                                    </p:animScale>
                                    <p:animScale>
                                      <p:cBhvr>
                                        <p:cTn id="29" dur="166" decel="50000">
                                          <p:stCondLst>
                                            <p:cond delay="1668"/>
                                          </p:stCondLst>
                                        </p:cTn>
                                        <p:tgtEl>
                                          <p:spTgt spid="10"/>
                                        </p:tgtEl>
                                      </p:cBhvr>
                                      <p:to x="100000" y="100000"/>
                                    </p:animScale>
                                    <p:animScale>
                                      <p:cBhvr>
                                        <p:cTn id="30" dur="26">
                                          <p:stCondLst>
                                            <p:cond delay="1808"/>
                                          </p:stCondLst>
                                        </p:cTn>
                                        <p:tgtEl>
                                          <p:spTgt spid="10"/>
                                        </p:tgtEl>
                                      </p:cBhvr>
                                      <p:to x="100000" y="95000"/>
                                    </p:animScale>
                                    <p:animScale>
                                      <p:cBhvr>
                                        <p:cTn id="31"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872BA-A62F-908C-0DAC-CEFE1D61070C}"/>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D13E1F39-9E51-C597-582D-490BB8C5485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D83D7612-C442-1543-3447-ED3649AFFF25}"/>
              </a:ext>
            </a:extLst>
          </p:cNvPr>
          <p:cNvSpPr txBox="1"/>
          <p:nvPr/>
        </p:nvSpPr>
        <p:spPr>
          <a:xfrm>
            <a:off x="95250" y="120134"/>
            <a:ext cx="4724400" cy="584775"/>
          </a:xfrm>
          <a:prstGeom prst="rect">
            <a:avLst/>
          </a:prstGeom>
          <a:noFill/>
          <a:ln w="19050">
            <a:solidFill>
              <a:schemeClr val="tx1"/>
            </a:solidFill>
          </a:ln>
        </p:spPr>
        <p:txBody>
          <a:bodyPr wrap="square">
            <a:spAutoFit/>
          </a:bodyPr>
          <a:lstStyle/>
          <a:p>
            <a:r>
              <a:rPr lang="it-IT" sz="3200" b="1" dirty="0">
                <a:solidFill>
                  <a:schemeClr val="bg1"/>
                </a:solidFill>
                <a:effectLst/>
                <a:latin typeface="Aptos" panose="020B0004020202020204" pitchFamily="34" charset="0"/>
                <a:ea typeface="Calibri" panose="020F0502020204030204" pitchFamily="34" charset="0"/>
                <a:cs typeface="Calibri Light" panose="020F0302020204030204" pitchFamily="34" charset="0"/>
              </a:rPr>
              <a:t>Antenna a Microstriscia:</a:t>
            </a:r>
            <a:endParaRPr lang="it-IT" sz="3200" dirty="0">
              <a:solidFill>
                <a:schemeClr val="bg1"/>
              </a:solidFill>
            </a:endParaRPr>
          </a:p>
        </p:txBody>
      </p:sp>
      <p:sp>
        <p:nvSpPr>
          <p:cNvPr id="5" name="CasellaDiTesto 4">
            <a:extLst>
              <a:ext uri="{FF2B5EF4-FFF2-40B4-BE49-F238E27FC236}">
                <a16:creationId xmlns:a16="http://schemas.microsoft.com/office/drawing/2014/main" id="{1758B516-1BC2-9D7B-8AD9-F01D06BB396F}"/>
              </a:ext>
            </a:extLst>
          </p:cNvPr>
          <p:cNvSpPr txBox="1"/>
          <p:nvPr/>
        </p:nvSpPr>
        <p:spPr>
          <a:xfrm>
            <a:off x="95250" y="825043"/>
            <a:ext cx="7924800" cy="2167453"/>
          </a:xfrm>
          <a:prstGeom prst="rect">
            <a:avLst/>
          </a:prstGeom>
          <a:noFill/>
          <a:ln w="19050">
            <a:solidFill>
              <a:schemeClr val="tx1"/>
            </a:solidFill>
          </a:ln>
        </p:spPr>
        <p:txBody>
          <a:bodyPr wrap="square">
            <a:spAutoFit/>
          </a:bodyPr>
          <a:lstStyle/>
          <a:p>
            <a:pPr>
              <a:lnSpc>
                <a:spcPct val="107000"/>
              </a:lnSpc>
              <a:spcAft>
                <a:spcPts val="800"/>
              </a:spcAft>
            </a:pPr>
            <a:r>
              <a:rPr lang="it-IT" sz="1800" kern="100" dirty="0">
                <a:effectLst/>
                <a:latin typeface="Aptos" panose="020B0004020202020204" pitchFamily="34" charset="0"/>
                <a:ea typeface="Calibri" panose="020F0502020204030204" pitchFamily="34" charset="0"/>
                <a:cs typeface="Calibri Light" panose="020F0302020204030204" pitchFamily="34" charset="0"/>
              </a:rPr>
              <a:t>L'antenna a microstriscia è un'antenna a basso profilo costituita da una traccia conduttiva su un substrato dielettrico. È ampiamente utilizzata nei dispositivi portatili e nei sistemi wireless.</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Applicazioni: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Wi-Fi, GPS, comunicazioni mobili.</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Vantaggi: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Compatta, leggera, facile da integrare nei circuiti stampati.</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Svantaggi: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Limitata efficienza di radiazione, larghezza di banda ridotta.</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magine 5" descr="Risultato immagine per Antenna a Microstriscia telefono">
            <a:extLst>
              <a:ext uri="{FF2B5EF4-FFF2-40B4-BE49-F238E27FC236}">
                <a16:creationId xmlns:a16="http://schemas.microsoft.com/office/drawing/2014/main" id="{DC730AF5-231E-D387-A00F-D64259EB25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3929" y="825043"/>
            <a:ext cx="2267020" cy="2458369"/>
          </a:xfrm>
          <a:prstGeom prst="rect">
            <a:avLst/>
          </a:prstGeom>
          <a:noFill/>
          <a:ln>
            <a:noFill/>
          </a:ln>
        </p:spPr>
      </p:pic>
      <p:pic>
        <p:nvPicPr>
          <p:cNvPr id="7" name="Immagine 6" descr="Risultato immagine per Antenna a Microstriscia telefono">
            <a:extLst>
              <a:ext uri="{FF2B5EF4-FFF2-40B4-BE49-F238E27FC236}">
                <a16:creationId xmlns:a16="http://schemas.microsoft.com/office/drawing/2014/main" id="{80063A4B-71C8-8A36-AD34-6515BB0220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66696" y="3838478"/>
            <a:ext cx="3853853" cy="2076547"/>
          </a:xfrm>
          <a:prstGeom prst="rect">
            <a:avLst/>
          </a:prstGeom>
          <a:noFill/>
          <a:ln>
            <a:noFill/>
          </a:ln>
        </p:spPr>
      </p:pic>
      <p:sp>
        <p:nvSpPr>
          <p:cNvPr id="10" name="CasellaDiTesto 9">
            <a:extLst>
              <a:ext uri="{FF2B5EF4-FFF2-40B4-BE49-F238E27FC236}">
                <a16:creationId xmlns:a16="http://schemas.microsoft.com/office/drawing/2014/main" id="{D270BB3E-5E23-DC5D-38A8-922A3C918099}"/>
              </a:ext>
            </a:extLst>
          </p:cNvPr>
          <p:cNvSpPr txBox="1"/>
          <p:nvPr/>
        </p:nvSpPr>
        <p:spPr>
          <a:xfrm>
            <a:off x="95250" y="3112630"/>
            <a:ext cx="7524749" cy="3416320"/>
          </a:xfrm>
          <a:prstGeom prst="rect">
            <a:avLst/>
          </a:prstGeom>
          <a:noFill/>
          <a:ln w="19050">
            <a:solidFill>
              <a:schemeClr val="tx1"/>
            </a:solidFill>
          </a:ln>
        </p:spPr>
        <p:txBody>
          <a:bodyPr wrap="square">
            <a:spAutoFit/>
          </a:bodyPr>
          <a:lstStyle/>
          <a:p>
            <a:r>
              <a:rPr lang="it-IT" b="1" dirty="0"/>
              <a:t>Funzionamento dell'Antenna a Microstriscia:</a:t>
            </a:r>
            <a:endParaRPr lang="it-IT" dirty="0"/>
          </a:p>
          <a:p>
            <a:pPr>
              <a:buFont typeface="Arial" panose="020B0604020202020204" pitchFamily="34" charset="0"/>
              <a:buChar char="•"/>
            </a:pPr>
            <a:r>
              <a:rPr lang="it-IT" b="1" dirty="0"/>
              <a:t>Struttura</a:t>
            </a:r>
            <a:r>
              <a:rPr lang="it-IT" dirty="0"/>
              <a:t>: L'antenna a microstriscia è composta da una traccia conduttiva (spesso una striscia di rame) su un substrato dielettrico con un piano di massa sul lato opposto del substrato. Questa configurazione permette di guidare le onde elettromagnetiche lungo la superficie della microstriscia.</a:t>
            </a:r>
          </a:p>
          <a:p>
            <a:pPr>
              <a:buFont typeface="Arial" panose="020B0604020202020204" pitchFamily="34" charset="0"/>
              <a:buChar char="•"/>
            </a:pPr>
            <a:r>
              <a:rPr lang="it-IT" b="1" dirty="0"/>
              <a:t>Propagazione delle Onde</a:t>
            </a:r>
            <a:r>
              <a:rPr lang="it-IT" dirty="0"/>
              <a:t>: Quando un segnale elettrico viene applicato alla microstriscia, esso genera onde elettromagnetiche che viaggiano lungo la traccia conduttiva. La presenza del substrato dielettrico e del piano di massa aiuta a confinare e dirigere il segnale.</a:t>
            </a:r>
          </a:p>
          <a:p>
            <a:pPr>
              <a:buFont typeface="Arial" panose="020B0604020202020204" pitchFamily="34" charset="0"/>
              <a:buChar char="•"/>
            </a:pPr>
            <a:r>
              <a:rPr lang="it-IT" b="1" dirty="0"/>
              <a:t>Interazione Elettromagnetica</a:t>
            </a:r>
            <a:r>
              <a:rPr lang="it-IT" dirty="0"/>
              <a:t>: Le onde elettromagnetiche si propagano lungo la superficie della microstriscia e interagiscono con l'aria circostante. Questo processo permette di trasmettere e ricevere segnali con una buona efficienza.</a:t>
            </a:r>
          </a:p>
        </p:txBody>
      </p:sp>
    </p:spTree>
    <p:extLst>
      <p:ext uri="{BB962C8B-B14F-4D97-AF65-F5344CB8AC3E}">
        <p14:creationId xmlns:p14="http://schemas.microsoft.com/office/powerpoint/2010/main" val="236726127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500"/>
                                        <p:tgtEl>
                                          <p:spTgt spid="6"/>
                                        </p:tgtEl>
                                      </p:cBhvr>
                                    </p:animEffect>
                                  </p:childTnLst>
                                </p:cTn>
                              </p:par>
                            </p:childTnLst>
                          </p:cTn>
                        </p:par>
                        <p:par>
                          <p:cTn id="14" fill="hold">
                            <p:stCondLst>
                              <p:cond delay="2000"/>
                            </p:stCondLst>
                            <p:childTnLst>
                              <p:par>
                                <p:cTn id="15" presetID="2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1300"/>
                                        <p:tgtEl>
                                          <p:spTgt spid="7"/>
                                        </p:tgtEl>
                                      </p:cBhvr>
                                    </p:animEffect>
                                  </p:childTnLst>
                                </p:cTn>
                              </p:par>
                              <p:par>
                                <p:cTn id="18" presetID="31" presetClass="entr" presetSubtype="0"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DE3E3-6368-AE87-E32C-2DE757D7C7B0}"/>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5AA87D01-AF8F-6D8E-C146-DBCFCE48F6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7FDEF287-F65E-6199-FEDA-1760FD5A2864}"/>
              </a:ext>
            </a:extLst>
          </p:cNvPr>
          <p:cNvSpPr txBox="1"/>
          <p:nvPr/>
        </p:nvSpPr>
        <p:spPr>
          <a:xfrm>
            <a:off x="152400" y="148709"/>
            <a:ext cx="3924300" cy="584775"/>
          </a:xfrm>
          <a:prstGeom prst="rect">
            <a:avLst/>
          </a:prstGeom>
          <a:noFill/>
          <a:ln w="19050">
            <a:solidFill>
              <a:schemeClr val="tx1"/>
            </a:solidFill>
          </a:ln>
        </p:spPr>
        <p:txBody>
          <a:bodyPr wrap="square">
            <a:spAutoFit/>
          </a:bodyPr>
          <a:lstStyle/>
          <a:p>
            <a:r>
              <a:rPr lang="it-IT" sz="3200" b="1">
                <a:solidFill>
                  <a:schemeClr val="bg1"/>
                </a:solidFill>
                <a:effectLst/>
                <a:latin typeface="Aptos" panose="020B0004020202020204" pitchFamily="34" charset="0"/>
                <a:ea typeface="Calibri" panose="020F0502020204030204" pitchFamily="34" charset="0"/>
                <a:cs typeface="Calibri Light" panose="020F0302020204030204" pitchFamily="34" charset="0"/>
              </a:rPr>
              <a:t>Antenna Parabolica:</a:t>
            </a:r>
            <a:r>
              <a:rPr lang="it-IT" sz="3200">
                <a:solidFill>
                  <a:schemeClr val="bg1"/>
                </a:solidFill>
                <a:effectLst/>
                <a:latin typeface="Aptos" panose="020B0004020202020204" pitchFamily="34" charset="0"/>
                <a:ea typeface="Calibri" panose="020F0502020204030204" pitchFamily="34" charset="0"/>
                <a:cs typeface="Calibri Light" panose="020F0302020204030204" pitchFamily="34" charset="0"/>
              </a:rPr>
              <a:t> </a:t>
            </a:r>
            <a:endParaRPr lang="it-IT" sz="3200" dirty="0">
              <a:solidFill>
                <a:schemeClr val="bg1"/>
              </a:solidFill>
            </a:endParaRPr>
          </a:p>
        </p:txBody>
      </p:sp>
      <p:sp>
        <p:nvSpPr>
          <p:cNvPr id="5" name="CasellaDiTesto 4">
            <a:extLst>
              <a:ext uri="{FF2B5EF4-FFF2-40B4-BE49-F238E27FC236}">
                <a16:creationId xmlns:a16="http://schemas.microsoft.com/office/drawing/2014/main" id="{25FD2CB9-5E85-D4F5-BACE-FB0A498EC78D}"/>
              </a:ext>
            </a:extLst>
          </p:cNvPr>
          <p:cNvSpPr txBox="1"/>
          <p:nvPr/>
        </p:nvSpPr>
        <p:spPr>
          <a:xfrm>
            <a:off x="152399" y="882193"/>
            <a:ext cx="7705725" cy="2167453"/>
          </a:xfrm>
          <a:prstGeom prst="rect">
            <a:avLst/>
          </a:prstGeom>
          <a:noFill/>
          <a:ln w="19050">
            <a:solidFill>
              <a:schemeClr val="tx1"/>
            </a:solidFill>
          </a:ln>
        </p:spPr>
        <p:txBody>
          <a:bodyPr wrap="square">
            <a:spAutoFit/>
          </a:bodyPr>
          <a:lstStyle/>
          <a:p>
            <a:pPr>
              <a:lnSpc>
                <a:spcPct val="107000"/>
              </a:lnSpc>
              <a:spcAft>
                <a:spcPts val="800"/>
              </a:spcAft>
            </a:pPr>
            <a:r>
              <a:rPr lang="it-IT" sz="1800" kern="100" dirty="0">
                <a:effectLst/>
                <a:latin typeface="Aptos" panose="020B0004020202020204" pitchFamily="34" charset="0"/>
                <a:ea typeface="Calibri" panose="020F0502020204030204" pitchFamily="34" charset="0"/>
                <a:cs typeface="Calibri Light" panose="020F0302020204030204" pitchFamily="34" charset="0"/>
              </a:rPr>
              <a:t>L'antenna parabolica utilizza un riflettore parabolico per focalizzare le onde elettromagnetiche su un punto focale. È molto utilizzata nelle comunicazioni satellitari e nelle trasmissioni televisive.</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Applicazioni: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TV satellitare, radar, comunicazioni a lunga distanza.</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Vantaggi: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Elevato guadagno, eccellente direzionalità.</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Svantaggi:</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Grande e costosa, richiede un allineamento preciso.</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magine 5" descr="Risultato immagine per Antenna Parabolica">
            <a:extLst>
              <a:ext uri="{FF2B5EF4-FFF2-40B4-BE49-F238E27FC236}">
                <a16:creationId xmlns:a16="http://schemas.microsoft.com/office/drawing/2014/main" id="{91620D0B-0D31-D281-42B7-4FC6BFD746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11023" y="350838"/>
            <a:ext cx="2111929" cy="2167453"/>
          </a:xfrm>
          <a:prstGeom prst="rect">
            <a:avLst/>
          </a:prstGeom>
          <a:noFill/>
          <a:ln>
            <a:noFill/>
          </a:ln>
        </p:spPr>
      </p:pic>
      <p:pic>
        <p:nvPicPr>
          <p:cNvPr id="7" name="Immagine 6" descr="antenna e ricevitore">
            <a:extLst>
              <a:ext uri="{FF2B5EF4-FFF2-40B4-BE49-F238E27FC236}">
                <a16:creationId xmlns:a16="http://schemas.microsoft.com/office/drawing/2014/main" id="{4899F8F1-9CEE-C3D3-7819-06A59969893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9115" y="2734759"/>
            <a:ext cx="2947673" cy="2716260"/>
          </a:xfrm>
          <a:prstGeom prst="rect">
            <a:avLst/>
          </a:prstGeom>
          <a:noFill/>
          <a:ln>
            <a:noFill/>
          </a:ln>
        </p:spPr>
      </p:pic>
      <p:sp>
        <p:nvSpPr>
          <p:cNvPr id="10" name="CasellaDiTesto 9">
            <a:extLst>
              <a:ext uri="{FF2B5EF4-FFF2-40B4-BE49-F238E27FC236}">
                <a16:creationId xmlns:a16="http://schemas.microsoft.com/office/drawing/2014/main" id="{4135497F-505F-BAF9-3086-6019E60A6001}"/>
              </a:ext>
            </a:extLst>
          </p:cNvPr>
          <p:cNvSpPr txBox="1"/>
          <p:nvPr/>
        </p:nvSpPr>
        <p:spPr>
          <a:xfrm>
            <a:off x="152399" y="3090842"/>
            <a:ext cx="8652267" cy="3416320"/>
          </a:xfrm>
          <a:prstGeom prst="rect">
            <a:avLst/>
          </a:prstGeom>
          <a:noFill/>
          <a:ln w="19050">
            <a:solidFill>
              <a:schemeClr val="tx1"/>
            </a:solidFill>
          </a:ln>
        </p:spPr>
        <p:txBody>
          <a:bodyPr wrap="square">
            <a:spAutoFit/>
          </a:bodyPr>
          <a:lstStyle/>
          <a:p>
            <a:r>
              <a:rPr lang="it-IT" b="1" dirty="0"/>
              <a:t>Funzionamento dell'Antenna Parabolica:</a:t>
            </a:r>
            <a:endParaRPr lang="it-IT" dirty="0"/>
          </a:p>
          <a:p>
            <a:pPr>
              <a:buFont typeface="Arial" panose="020B0604020202020204" pitchFamily="34" charset="0"/>
              <a:buChar char="•"/>
            </a:pPr>
            <a:r>
              <a:rPr lang="it-IT" b="1" dirty="0"/>
              <a:t>Struttura</a:t>
            </a:r>
            <a:r>
              <a:rPr lang="it-IT" dirty="0"/>
              <a:t>: L'antenna parabolica è composta da un riflettore parabolico e un'antenna ricevente o trasmittente posizionata nel punto focale del riflettore. La forma parabolica del riflettore è progettata per concentrare le onde elettromagnetiche verso il punto focale.</a:t>
            </a:r>
          </a:p>
          <a:p>
            <a:pPr>
              <a:buFont typeface="Arial" panose="020B0604020202020204" pitchFamily="34" charset="0"/>
              <a:buChar char="•"/>
            </a:pPr>
            <a:r>
              <a:rPr lang="it-IT" b="1" dirty="0"/>
              <a:t>Trasmissione</a:t>
            </a:r>
            <a:r>
              <a:rPr lang="it-IT" dirty="0"/>
              <a:t>: Quando un segnale elettrico viene convertito in onde elettromagnetiche, queste vengono emesse dall'antenna posizionata nel punto focale. Le onde elettromagnetiche si riflettono sul riflettore parabolico e vengono focalizzate in un fascio stretto e direzionale, migliorando l'efficienza della trasmissione.</a:t>
            </a:r>
          </a:p>
          <a:p>
            <a:pPr>
              <a:buFont typeface="Arial" panose="020B0604020202020204" pitchFamily="34" charset="0"/>
              <a:buChar char="•"/>
            </a:pPr>
            <a:r>
              <a:rPr lang="it-IT" b="1" dirty="0"/>
              <a:t>Ricezione</a:t>
            </a:r>
            <a:r>
              <a:rPr lang="it-IT" dirty="0"/>
              <a:t>: Quando l'antenna parabolica riceve onde elettromagnetiche, queste vengono raccolte dal riflettore parabolico e concentrate nel punto focale, dove si trova l'antenna ricevente. Questo processo permette di ottenere un segnale più forte e chiaro, particolarmente utile per comunicazioni a lunga distanza.</a:t>
            </a:r>
          </a:p>
        </p:txBody>
      </p:sp>
    </p:spTree>
    <p:extLst>
      <p:ext uri="{BB962C8B-B14F-4D97-AF65-F5344CB8AC3E}">
        <p14:creationId xmlns:p14="http://schemas.microsoft.com/office/powerpoint/2010/main" val="145867298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6"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par>
                                <p:cTn id="26" presetID="6" presetClass="entr" presetSubtype="16" fill="hold" grpId="0" nodeType="withEffect">
                                  <p:stCondLst>
                                    <p:cond delay="1000"/>
                                  </p:stCondLst>
                                  <p:childTnLst>
                                    <p:set>
                                      <p:cBhvr>
                                        <p:cTn id="27" dur="1" fill="hold">
                                          <p:stCondLst>
                                            <p:cond delay="0"/>
                                          </p:stCondLst>
                                        </p:cTn>
                                        <p:tgtEl>
                                          <p:spTgt spid="10"/>
                                        </p:tgtEl>
                                        <p:attrNameLst>
                                          <p:attrName>style.visibility</p:attrName>
                                        </p:attrNameLst>
                                      </p:cBhvr>
                                      <p:to>
                                        <p:strVal val="visible"/>
                                      </p:to>
                                    </p:set>
                                    <p:animEffect transition="in" filter="circle(in)">
                                      <p:cBhvr>
                                        <p:cTn id="28" dur="2000"/>
                                        <p:tgtEl>
                                          <p:spTgt spid="10"/>
                                        </p:tgtEl>
                                      </p:cBhvr>
                                    </p:animEffect>
                                  </p:childTnLst>
                                </p:cTn>
                              </p:par>
                              <p:par>
                                <p:cTn id="29" presetID="45" presetClass="entr" presetSubtype="0" fill="hold" nodeType="withEffect">
                                  <p:stCondLst>
                                    <p:cond delay="12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08FD7-ADA7-244E-8D74-C00721CE0CF2}"/>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93A70B36-A097-6408-674A-97C7670266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5084FDC0-E5C4-F814-431C-410F4337EA79}"/>
              </a:ext>
            </a:extLst>
          </p:cNvPr>
          <p:cNvSpPr txBox="1"/>
          <p:nvPr/>
        </p:nvSpPr>
        <p:spPr>
          <a:xfrm>
            <a:off x="179773" y="174879"/>
            <a:ext cx="4401105" cy="646331"/>
          </a:xfrm>
          <a:prstGeom prst="rect">
            <a:avLst/>
          </a:prstGeom>
          <a:noFill/>
          <a:ln w="19050">
            <a:solidFill>
              <a:schemeClr val="tx1"/>
            </a:solidFill>
          </a:ln>
        </p:spPr>
        <p:txBody>
          <a:bodyPr wrap="square">
            <a:spAutoFit/>
          </a:bodyPr>
          <a:lstStyle/>
          <a:p>
            <a:r>
              <a:rPr lang="it-IT" sz="3600" b="1" dirty="0">
                <a:solidFill>
                  <a:schemeClr val="bg1"/>
                </a:solidFill>
              </a:rPr>
              <a:t>Angolo di Radiazione:</a:t>
            </a:r>
          </a:p>
        </p:txBody>
      </p:sp>
      <p:sp>
        <p:nvSpPr>
          <p:cNvPr id="5" name="CasellaDiTesto 4">
            <a:extLst>
              <a:ext uri="{FF2B5EF4-FFF2-40B4-BE49-F238E27FC236}">
                <a16:creationId xmlns:a16="http://schemas.microsoft.com/office/drawing/2014/main" id="{5D260398-9EF3-C28B-0CD5-BCB56CE11BD5}"/>
              </a:ext>
            </a:extLst>
          </p:cNvPr>
          <p:cNvSpPr txBox="1"/>
          <p:nvPr/>
        </p:nvSpPr>
        <p:spPr>
          <a:xfrm>
            <a:off x="179773" y="996089"/>
            <a:ext cx="8298402" cy="923330"/>
          </a:xfrm>
          <a:prstGeom prst="rect">
            <a:avLst/>
          </a:prstGeom>
          <a:noFill/>
          <a:ln w="19050">
            <a:solidFill>
              <a:schemeClr val="tx1"/>
            </a:solidFill>
          </a:ln>
        </p:spPr>
        <p:txBody>
          <a:bodyPr wrap="square">
            <a:spAutoFit/>
          </a:bodyPr>
          <a:lstStyle/>
          <a:p>
            <a:r>
              <a:rPr lang="it-IT" dirty="0"/>
              <a:t>L'angolo di radiazione di un'antenna è l'angolo entro cui l'intensità del segnale irradiato è uguale o superiore a metà dell'intensità del segnale massimo. Questo angolo è misurato solitamente tra i punti -3 dB sul diagramma di radiazione.</a:t>
            </a:r>
          </a:p>
        </p:txBody>
      </p:sp>
      <p:sp>
        <p:nvSpPr>
          <p:cNvPr id="7" name="CasellaDiTesto 6">
            <a:extLst>
              <a:ext uri="{FF2B5EF4-FFF2-40B4-BE49-F238E27FC236}">
                <a16:creationId xmlns:a16="http://schemas.microsoft.com/office/drawing/2014/main" id="{2F3032B9-CA30-7BD8-4E40-1CA9A72D4A49}"/>
              </a:ext>
            </a:extLst>
          </p:cNvPr>
          <p:cNvSpPr txBox="1"/>
          <p:nvPr/>
        </p:nvSpPr>
        <p:spPr>
          <a:xfrm>
            <a:off x="179773" y="1997839"/>
            <a:ext cx="6744810" cy="2031325"/>
          </a:xfrm>
          <a:prstGeom prst="rect">
            <a:avLst/>
          </a:prstGeom>
          <a:noFill/>
          <a:ln w="19050">
            <a:solidFill>
              <a:schemeClr val="tx1"/>
            </a:solidFill>
          </a:ln>
        </p:spPr>
        <p:txBody>
          <a:bodyPr wrap="square">
            <a:spAutoFit/>
          </a:bodyPr>
          <a:lstStyle/>
          <a:p>
            <a:r>
              <a:rPr lang="it-IT" b="1" dirty="0"/>
              <a:t>Caratteristiche Principali:</a:t>
            </a:r>
            <a:endParaRPr lang="it-IT" dirty="0"/>
          </a:p>
          <a:p>
            <a:pPr>
              <a:buFont typeface="Arial" panose="020B0604020202020204" pitchFamily="34" charset="0"/>
              <a:buChar char="•"/>
            </a:pPr>
            <a:r>
              <a:rPr lang="it-IT" b="1" dirty="0"/>
              <a:t>Larghezza del Fascio a Metà Potenza (HPBW):</a:t>
            </a:r>
            <a:r>
              <a:rPr lang="it-IT" dirty="0"/>
              <a:t> Rappresenta l'angolo entro il quale l'intensità del segnale è uguale o superiore a metà dell'intensità del segnale massimo. Indica la direzionalità dell'antenna.</a:t>
            </a:r>
          </a:p>
          <a:p>
            <a:pPr>
              <a:buFont typeface="Arial" panose="020B0604020202020204" pitchFamily="34" charset="0"/>
              <a:buChar char="•"/>
            </a:pPr>
            <a:r>
              <a:rPr lang="it-IT" b="1" dirty="0"/>
              <a:t>Larghezza del Fascio al Primo Nullo (FNBW):</a:t>
            </a:r>
            <a:r>
              <a:rPr lang="it-IT" dirty="0"/>
              <a:t> Rappresenta l'angolo entro il quale l'intensità del segnale scende al primo zero (null) nel diagramma di radiazione. Valuta la risoluzione angolare dell'antenna.</a:t>
            </a:r>
          </a:p>
        </p:txBody>
      </p:sp>
      <p:sp>
        <p:nvSpPr>
          <p:cNvPr id="10" name="CasellaDiTesto 9">
            <a:extLst>
              <a:ext uri="{FF2B5EF4-FFF2-40B4-BE49-F238E27FC236}">
                <a16:creationId xmlns:a16="http://schemas.microsoft.com/office/drawing/2014/main" id="{61377D64-CD0C-09AF-DBD5-6BFCD417D6D8}"/>
              </a:ext>
            </a:extLst>
          </p:cNvPr>
          <p:cNvSpPr txBox="1"/>
          <p:nvPr/>
        </p:nvSpPr>
        <p:spPr>
          <a:xfrm>
            <a:off x="179773" y="4904811"/>
            <a:ext cx="6098958" cy="1754326"/>
          </a:xfrm>
          <a:prstGeom prst="rect">
            <a:avLst/>
          </a:prstGeom>
          <a:noFill/>
          <a:ln w="19050">
            <a:solidFill>
              <a:schemeClr val="tx1"/>
            </a:solidFill>
          </a:ln>
        </p:spPr>
        <p:txBody>
          <a:bodyPr wrap="square">
            <a:spAutoFit/>
          </a:bodyPr>
          <a:lstStyle/>
          <a:p>
            <a:r>
              <a:rPr lang="it-IT" b="1" dirty="0"/>
              <a:t>Importanza:</a:t>
            </a:r>
            <a:r>
              <a:rPr lang="it-IT" dirty="0"/>
              <a:t> L'angolo di radiazione determina la copertura angolare e la risoluzione dell'antenna. Un'antenna con un'ampia larghezza del fascio fornirà una copertura più ampia ma una risoluzione angolare inferiore, mentre un'antenna con una larghezza del fascio stretta offrirà una maggiore direzionalità e risoluzione.</a:t>
            </a:r>
          </a:p>
        </p:txBody>
      </p:sp>
      <p:pic>
        <p:nvPicPr>
          <p:cNvPr id="1028" name="Picture 4" descr="Antenna FNBW HPBW">
            <a:extLst>
              <a:ext uri="{FF2B5EF4-FFF2-40B4-BE49-F238E27FC236}">
                <a16:creationId xmlns:a16="http://schemas.microsoft.com/office/drawing/2014/main" id="{5D01994E-AA52-9D6B-44EA-2BAD5E69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319" y="2094298"/>
            <a:ext cx="4321205" cy="450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45930"/>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wipe(down)">
                                      <p:cBhvr>
                                        <p:cTn id="11" dur="1500"/>
                                        <p:tgtEl>
                                          <p:spTgt spid="1028"/>
                                        </p:tgtEl>
                                      </p:cBhvr>
                                    </p:animEffect>
                                  </p:childTnLst>
                                </p:cTn>
                              </p:par>
                              <p:par>
                                <p:cTn id="12" presetID="14" presetClass="entr" presetSubtype="10"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1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16D96-70B6-A807-C3E8-C13816A0CC51}"/>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8FB5AA09-3B4E-16AA-437B-BB05453A166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B8B837DB-38B2-74F4-8FC8-6975EBA21E32}"/>
              </a:ext>
            </a:extLst>
          </p:cNvPr>
          <p:cNvSpPr txBox="1"/>
          <p:nvPr/>
        </p:nvSpPr>
        <p:spPr>
          <a:xfrm>
            <a:off x="144262" y="192635"/>
            <a:ext cx="5058053" cy="646331"/>
          </a:xfrm>
          <a:prstGeom prst="rect">
            <a:avLst/>
          </a:prstGeom>
          <a:noFill/>
          <a:ln w="19050">
            <a:solidFill>
              <a:schemeClr val="tx1"/>
            </a:solidFill>
          </a:ln>
        </p:spPr>
        <p:txBody>
          <a:bodyPr wrap="square">
            <a:spAutoFit/>
          </a:bodyPr>
          <a:lstStyle/>
          <a:p>
            <a:r>
              <a:rPr lang="it-IT" sz="3600" b="1" dirty="0">
                <a:solidFill>
                  <a:schemeClr val="bg1"/>
                </a:solidFill>
              </a:rPr>
              <a:t>Guadagno di un'Antenna:</a:t>
            </a:r>
          </a:p>
        </p:txBody>
      </p:sp>
      <p:sp>
        <p:nvSpPr>
          <p:cNvPr id="5" name="CasellaDiTesto 4">
            <a:extLst>
              <a:ext uri="{FF2B5EF4-FFF2-40B4-BE49-F238E27FC236}">
                <a16:creationId xmlns:a16="http://schemas.microsoft.com/office/drawing/2014/main" id="{C04A422D-FEEE-5B8B-E2CC-82DE44A0E050}"/>
              </a:ext>
            </a:extLst>
          </p:cNvPr>
          <p:cNvSpPr txBox="1"/>
          <p:nvPr/>
        </p:nvSpPr>
        <p:spPr>
          <a:xfrm>
            <a:off x="144262" y="1031601"/>
            <a:ext cx="8040950" cy="923330"/>
          </a:xfrm>
          <a:prstGeom prst="rect">
            <a:avLst/>
          </a:prstGeom>
          <a:noFill/>
          <a:ln w="19050">
            <a:solidFill>
              <a:schemeClr val="tx1"/>
            </a:solidFill>
          </a:ln>
        </p:spPr>
        <p:txBody>
          <a:bodyPr wrap="square">
            <a:spAutoFit/>
          </a:bodyPr>
          <a:lstStyle/>
          <a:p>
            <a:r>
              <a:rPr lang="it-IT" dirty="0"/>
              <a:t>Il guadagno di un'antenna è una misura della capacità dell'antenna di concentrare l'energia irradiata in una direzione specifica rispetto a un'antenna isotropica ideale. È espresso in </a:t>
            </a:r>
            <a:r>
              <a:rPr lang="it-IT" b="1" dirty="0"/>
              <a:t>decibel</a:t>
            </a:r>
            <a:r>
              <a:rPr lang="it-IT" dirty="0"/>
              <a:t> (</a:t>
            </a:r>
            <a:r>
              <a:rPr lang="it-IT" b="1" dirty="0"/>
              <a:t>dB</a:t>
            </a:r>
            <a:r>
              <a:rPr lang="it-IT" dirty="0"/>
              <a:t>).</a:t>
            </a:r>
          </a:p>
        </p:txBody>
      </p:sp>
      <p:sp>
        <p:nvSpPr>
          <p:cNvPr id="7" name="CasellaDiTesto 6">
            <a:extLst>
              <a:ext uri="{FF2B5EF4-FFF2-40B4-BE49-F238E27FC236}">
                <a16:creationId xmlns:a16="http://schemas.microsoft.com/office/drawing/2014/main" id="{BC10899A-10F8-700B-44AC-A25596060722}"/>
              </a:ext>
            </a:extLst>
          </p:cNvPr>
          <p:cNvSpPr txBox="1"/>
          <p:nvPr/>
        </p:nvSpPr>
        <p:spPr>
          <a:xfrm>
            <a:off x="144261" y="2024899"/>
            <a:ext cx="8040949" cy="2585323"/>
          </a:xfrm>
          <a:prstGeom prst="rect">
            <a:avLst/>
          </a:prstGeom>
          <a:noFill/>
          <a:ln w="19050">
            <a:solidFill>
              <a:schemeClr val="tx1"/>
            </a:solidFill>
          </a:ln>
        </p:spPr>
        <p:txBody>
          <a:bodyPr wrap="square">
            <a:spAutoFit/>
          </a:bodyPr>
          <a:lstStyle/>
          <a:p>
            <a:r>
              <a:rPr lang="it-IT" b="1" dirty="0"/>
              <a:t>Formule del Guadagno:</a:t>
            </a:r>
            <a:endParaRPr lang="it-IT" dirty="0"/>
          </a:p>
          <a:p>
            <a:pPr>
              <a:buFont typeface="+mj-lt"/>
              <a:buAutoNum type="arabicPeriod"/>
            </a:pPr>
            <a:r>
              <a:rPr lang="it-IT" b="1" dirty="0"/>
              <a:t> Guadagno in Decibel (</a:t>
            </a:r>
            <a:r>
              <a:rPr lang="it-IT" b="1" dirty="0" err="1"/>
              <a:t>dBi</a:t>
            </a:r>
            <a:r>
              <a:rPr lang="it-IT" b="1" dirty="0"/>
              <a:t>):</a:t>
            </a:r>
            <a:r>
              <a:rPr lang="it-IT" dirty="0"/>
              <a:t> G (</a:t>
            </a:r>
            <a:r>
              <a:rPr lang="it-IT" dirty="0" err="1"/>
              <a:t>dBi</a:t>
            </a:r>
            <a:r>
              <a:rPr lang="it-IT" dirty="0"/>
              <a:t>) = 10*log⁡*(P</a:t>
            </a:r>
            <a:r>
              <a:rPr lang="it-IT" sz="1600" dirty="0"/>
              <a:t>r</a:t>
            </a:r>
            <a:r>
              <a:rPr lang="it-IT" dirty="0"/>
              <a:t>/P</a:t>
            </a:r>
            <a:r>
              <a:rPr lang="it-IT" sz="1600" dirty="0"/>
              <a:t>i</a:t>
            </a:r>
            <a:r>
              <a:rPr lang="it-IT" dirty="0"/>
              <a:t>)</a:t>
            </a:r>
          </a:p>
          <a:p>
            <a:pPr marL="742950" lvl="1" indent="-285750">
              <a:buFont typeface="Arial" panose="020B0604020202020204" pitchFamily="34" charset="0"/>
              <a:buChar char="•"/>
            </a:pPr>
            <a:r>
              <a:rPr lang="it-IT" b="1" dirty="0"/>
              <a:t>P</a:t>
            </a:r>
            <a:r>
              <a:rPr lang="it-IT" sz="1600" b="1" dirty="0"/>
              <a:t>r </a:t>
            </a:r>
            <a:r>
              <a:rPr lang="it-IT" sz="1800" b="1" dirty="0">
                <a:effectLst/>
                <a:latin typeface="Aptos" panose="020B0004020202020204" pitchFamily="34" charset="0"/>
                <a:ea typeface="Calibri" panose="020F0502020204030204" pitchFamily="34" charset="0"/>
                <a:cs typeface="Calibri Light" panose="020F0302020204030204" pitchFamily="34" charset="0"/>
              </a:rPr>
              <a:t>(Watt (W)</a:t>
            </a:r>
            <a:r>
              <a:rPr lang="it-IT" b="1" dirty="0"/>
              <a:t>:</a:t>
            </a:r>
            <a:r>
              <a:rPr lang="it-IT" dirty="0"/>
              <a:t> Potenza irradiata nella direzione di massimo irraggiamento.</a:t>
            </a:r>
          </a:p>
          <a:p>
            <a:pPr marL="742950" lvl="1" indent="-285750">
              <a:buFont typeface="Arial" panose="020B0604020202020204" pitchFamily="34" charset="0"/>
              <a:buChar char="•"/>
            </a:pPr>
            <a:r>
              <a:rPr lang="it-IT" b="1" dirty="0"/>
              <a:t>P</a:t>
            </a:r>
            <a:r>
              <a:rPr lang="it-IT" sz="1600" b="1" dirty="0"/>
              <a:t>i </a:t>
            </a:r>
            <a:r>
              <a:rPr lang="it-IT" sz="1800" b="1" dirty="0">
                <a:effectLst/>
                <a:latin typeface="Aptos" panose="020B0004020202020204" pitchFamily="34" charset="0"/>
                <a:ea typeface="Calibri" panose="020F0502020204030204" pitchFamily="34" charset="0"/>
                <a:cs typeface="Calibri Light" panose="020F0302020204030204" pitchFamily="34" charset="0"/>
              </a:rPr>
              <a:t>(Watt (W)</a:t>
            </a:r>
            <a:r>
              <a:rPr lang="it-IT" b="1" dirty="0"/>
              <a:t>:</a:t>
            </a:r>
            <a:r>
              <a:rPr lang="it-IT" dirty="0"/>
              <a:t> Potenza irradiata da un'antenna isotropica con la stessa potenza totale.</a:t>
            </a:r>
          </a:p>
          <a:p>
            <a:pPr>
              <a:buFont typeface="+mj-lt"/>
              <a:buAutoNum type="arabicPeriod"/>
            </a:pPr>
            <a:r>
              <a:rPr lang="it-IT" b="1" dirty="0"/>
              <a:t> Guadagno Diretto:</a:t>
            </a:r>
            <a:r>
              <a:rPr lang="it-IT" dirty="0"/>
              <a:t> G (</a:t>
            </a:r>
            <a:r>
              <a:rPr lang="it-IT" dirty="0" err="1"/>
              <a:t>dBi</a:t>
            </a:r>
            <a:r>
              <a:rPr lang="it-IT" dirty="0"/>
              <a:t>) = P</a:t>
            </a:r>
            <a:r>
              <a:rPr lang="it-IT" sz="1600" dirty="0"/>
              <a:t>iso/</a:t>
            </a:r>
            <a:r>
              <a:rPr lang="it-IT" dirty="0" err="1"/>
              <a:t>P</a:t>
            </a:r>
            <a:r>
              <a:rPr lang="it-IT" sz="1600" dirty="0" err="1"/>
              <a:t>rmax</a:t>
            </a:r>
            <a:r>
              <a:rPr lang="it-IT" dirty="0"/>
              <a:t>⁡</a:t>
            </a:r>
          </a:p>
          <a:p>
            <a:pPr marL="742950" lvl="1" indent="-285750">
              <a:buFont typeface="+mj-lt"/>
              <a:buAutoNum type="arabicPeriod"/>
            </a:pPr>
            <a:r>
              <a:rPr lang="it-IT" b="1" dirty="0"/>
              <a:t>P</a:t>
            </a:r>
            <a:r>
              <a:rPr lang="it-IT" sz="1600" b="1" dirty="0"/>
              <a:t>iso </a:t>
            </a:r>
            <a:r>
              <a:rPr lang="it-IT" sz="1800" b="1" dirty="0">
                <a:effectLst/>
                <a:latin typeface="Aptos" panose="020B0004020202020204" pitchFamily="34" charset="0"/>
                <a:ea typeface="Calibri" panose="020F0502020204030204" pitchFamily="34" charset="0"/>
                <a:cs typeface="Calibri Light" panose="020F0302020204030204" pitchFamily="34" charset="0"/>
              </a:rPr>
              <a:t>(Watt (W)</a:t>
            </a:r>
            <a:r>
              <a:rPr lang="it-IT" b="1" dirty="0"/>
              <a:t>:</a:t>
            </a:r>
            <a:r>
              <a:rPr lang="it-IT" dirty="0"/>
              <a:t> Potenza irradiata da un'antenna isotropica.</a:t>
            </a:r>
          </a:p>
          <a:p>
            <a:pPr marL="742950" lvl="1" indent="-285750">
              <a:buFont typeface="+mj-lt"/>
              <a:buAutoNum type="arabicPeriod"/>
            </a:pPr>
            <a:r>
              <a:rPr lang="it-IT" b="1" dirty="0" err="1"/>
              <a:t>P</a:t>
            </a:r>
            <a:r>
              <a:rPr lang="it-IT" sz="1600" b="1" dirty="0" err="1"/>
              <a:t>r|max</a:t>
            </a:r>
            <a:r>
              <a:rPr lang="it-IT" sz="1600" b="1" dirty="0"/>
              <a:t> </a:t>
            </a:r>
            <a:r>
              <a:rPr lang="it-IT" sz="1800" b="1" dirty="0">
                <a:effectLst/>
                <a:latin typeface="Aptos" panose="020B0004020202020204" pitchFamily="34" charset="0"/>
                <a:ea typeface="Calibri" panose="020F0502020204030204" pitchFamily="34" charset="0"/>
                <a:cs typeface="Calibri Light" panose="020F0302020204030204" pitchFamily="34" charset="0"/>
              </a:rPr>
              <a:t>(Watt (W)</a:t>
            </a:r>
            <a:r>
              <a:rPr lang="it-IT" b="1" dirty="0"/>
              <a:t>:</a:t>
            </a:r>
            <a:r>
              <a:rPr lang="it-IT" dirty="0"/>
              <a:t> Potenza irradiata nella direzione di massimo irraggiamento.</a:t>
            </a:r>
          </a:p>
        </p:txBody>
      </p:sp>
      <p:sp>
        <p:nvSpPr>
          <p:cNvPr id="10" name="CasellaDiTesto 9">
            <a:extLst>
              <a:ext uri="{FF2B5EF4-FFF2-40B4-BE49-F238E27FC236}">
                <a16:creationId xmlns:a16="http://schemas.microsoft.com/office/drawing/2014/main" id="{A3F51398-8E2E-A0E8-7FED-3FB8E2B3D180}"/>
              </a:ext>
            </a:extLst>
          </p:cNvPr>
          <p:cNvSpPr txBox="1"/>
          <p:nvPr/>
        </p:nvSpPr>
        <p:spPr>
          <a:xfrm>
            <a:off x="144261" y="4718448"/>
            <a:ext cx="8040949" cy="2031325"/>
          </a:xfrm>
          <a:prstGeom prst="rect">
            <a:avLst/>
          </a:prstGeom>
          <a:noFill/>
          <a:ln w="19050">
            <a:solidFill>
              <a:schemeClr val="tx1"/>
            </a:solidFill>
          </a:ln>
        </p:spPr>
        <p:txBody>
          <a:bodyPr wrap="square">
            <a:spAutoFit/>
          </a:bodyPr>
          <a:lstStyle/>
          <a:p>
            <a:r>
              <a:rPr lang="it-IT" b="1" dirty="0"/>
              <a:t>Vantaggi di un Elevato Guadagno:</a:t>
            </a:r>
            <a:endParaRPr lang="it-IT" dirty="0"/>
          </a:p>
          <a:p>
            <a:pPr>
              <a:buFont typeface="Arial" panose="020B0604020202020204" pitchFamily="34" charset="0"/>
              <a:buChar char="•"/>
            </a:pPr>
            <a:r>
              <a:rPr lang="it-IT" dirty="0"/>
              <a:t>Miglioramento della capacità di ricezione e trasmissione in una direzione specifica.</a:t>
            </a:r>
          </a:p>
          <a:p>
            <a:pPr>
              <a:buFont typeface="Arial" panose="020B0604020202020204" pitchFamily="34" charset="0"/>
              <a:buChar char="•"/>
            </a:pPr>
            <a:r>
              <a:rPr lang="it-IT" dirty="0"/>
              <a:t>Aumento della portata operativa dell'antenna.</a:t>
            </a:r>
          </a:p>
          <a:p>
            <a:pPr>
              <a:buFont typeface="Arial" panose="020B0604020202020204" pitchFamily="34" charset="0"/>
              <a:buChar char="•"/>
            </a:pPr>
            <a:r>
              <a:rPr lang="it-IT" dirty="0"/>
              <a:t>Riduzione delle interferenze da segnali provenienti da direzioni non desiderate.</a:t>
            </a:r>
          </a:p>
          <a:p>
            <a:r>
              <a:rPr lang="it-IT" b="1" dirty="0"/>
              <a:t>Svantaggi di un Elevato Guadagno:</a:t>
            </a:r>
            <a:endParaRPr lang="it-IT" dirty="0"/>
          </a:p>
          <a:p>
            <a:pPr>
              <a:buFont typeface="Arial" panose="020B0604020202020204" pitchFamily="34" charset="0"/>
              <a:buChar char="•"/>
            </a:pPr>
            <a:r>
              <a:rPr lang="it-IT" dirty="0"/>
              <a:t>Maggiore direzionalità può ridurre la capacità di ricezione da altre direzioni.</a:t>
            </a:r>
          </a:p>
          <a:p>
            <a:pPr>
              <a:buFont typeface="Arial" panose="020B0604020202020204" pitchFamily="34" charset="0"/>
              <a:buChar char="•"/>
            </a:pPr>
            <a:r>
              <a:rPr lang="it-IT" dirty="0"/>
              <a:t>L'antenna potrebbe diventare più grande e complessa.</a:t>
            </a:r>
          </a:p>
        </p:txBody>
      </p:sp>
      <p:pic>
        <p:nvPicPr>
          <p:cNvPr id="2050" name="Picture 2" descr="A.R.I. - Sezione di Parma Venerdi, 6 dicembre 2013, ore 21 - Carlo ...">
            <a:extLst>
              <a:ext uri="{FF2B5EF4-FFF2-40B4-BE49-F238E27FC236}">
                <a16:creationId xmlns:a16="http://schemas.microsoft.com/office/drawing/2014/main" id="{AC42BA47-7B84-2692-69E7-0C91F85555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54" t="17346" r="17345" b="31198"/>
          <a:stretch/>
        </p:blipFill>
        <p:spPr bwMode="auto">
          <a:xfrm>
            <a:off x="8531306" y="2403871"/>
            <a:ext cx="3314597" cy="182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54951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40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animEffect transition="in" filter="fade">
                                      <p:cBhvr>
                                        <p:cTn id="9" dur="1500"/>
                                        <p:tgtEl>
                                          <p:spTgt spid="7"/>
                                        </p:tgtEl>
                                      </p:cBhvr>
                                    </p:animEffect>
                                  </p:childTnLst>
                                </p:cTn>
                              </p:par>
                              <p:par>
                                <p:cTn id="10" presetID="26"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ipe(down)">
                                      <p:cBhvr>
                                        <p:cTn id="12" dur="580">
                                          <p:stCondLst>
                                            <p:cond delay="0"/>
                                          </p:stCondLst>
                                        </p:cTn>
                                        <p:tgtEl>
                                          <p:spTgt spid="2050"/>
                                        </p:tgtEl>
                                      </p:cBhvr>
                                    </p:animEffect>
                                    <p:anim calcmode="lin" valueType="num">
                                      <p:cBhvr>
                                        <p:cTn id="13"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18" dur="26">
                                          <p:stCondLst>
                                            <p:cond delay="650"/>
                                          </p:stCondLst>
                                        </p:cTn>
                                        <p:tgtEl>
                                          <p:spTgt spid="2050"/>
                                        </p:tgtEl>
                                      </p:cBhvr>
                                      <p:to x="100000" y="60000"/>
                                    </p:animScale>
                                    <p:animScale>
                                      <p:cBhvr>
                                        <p:cTn id="19" dur="166" decel="50000">
                                          <p:stCondLst>
                                            <p:cond delay="676"/>
                                          </p:stCondLst>
                                        </p:cTn>
                                        <p:tgtEl>
                                          <p:spTgt spid="2050"/>
                                        </p:tgtEl>
                                      </p:cBhvr>
                                      <p:to x="100000" y="100000"/>
                                    </p:animScale>
                                    <p:animScale>
                                      <p:cBhvr>
                                        <p:cTn id="20" dur="26">
                                          <p:stCondLst>
                                            <p:cond delay="1312"/>
                                          </p:stCondLst>
                                        </p:cTn>
                                        <p:tgtEl>
                                          <p:spTgt spid="2050"/>
                                        </p:tgtEl>
                                      </p:cBhvr>
                                      <p:to x="100000" y="80000"/>
                                    </p:animScale>
                                    <p:animScale>
                                      <p:cBhvr>
                                        <p:cTn id="21" dur="166" decel="50000">
                                          <p:stCondLst>
                                            <p:cond delay="1338"/>
                                          </p:stCondLst>
                                        </p:cTn>
                                        <p:tgtEl>
                                          <p:spTgt spid="2050"/>
                                        </p:tgtEl>
                                      </p:cBhvr>
                                      <p:to x="100000" y="100000"/>
                                    </p:animScale>
                                    <p:animScale>
                                      <p:cBhvr>
                                        <p:cTn id="22" dur="26">
                                          <p:stCondLst>
                                            <p:cond delay="1642"/>
                                          </p:stCondLst>
                                        </p:cTn>
                                        <p:tgtEl>
                                          <p:spTgt spid="2050"/>
                                        </p:tgtEl>
                                      </p:cBhvr>
                                      <p:to x="100000" y="90000"/>
                                    </p:animScale>
                                    <p:animScale>
                                      <p:cBhvr>
                                        <p:cTn id="23" dur="166" decel="50000">
                                          <p:stCondLst>
                                            <p:cond delay="1668"/>
                                          </p:stCondLst>
                                        </p:cTn>
                                        <p:tgtEl>
                                          <p:spTgt spid="2050"/>
                                        </p:tgtEl>
                                      </p:cBhvr>
                                      <p:to x="100000" y="100000"/>
                                    </p:animScale>
                                    <p:animScale>
                                      <p:cBhvr>
                                        <p:cTn id="24" dur="26">
                                          <p:stCondLst>
                                            <p:cond delay="1808"/>
                                          </p:stCondLst>
                                        </p:cTn>
                                        <p:tgtEl>
                                          <p:spTgt spid="2050"/>
                                        </p:tgtEl>
                                      </p:cBhvr>
                                      <p:to x="100000" y="95000"/>
                                    </p:animScale>
                                    <p:animScale>
                                      <p:cBhvr>
                                        <p:cTn id="25" dur="166" decel="50000">
                                          <p:stCondLst>
                                            <p:cond delay="1834"/>
                                          </p:stCondLst>
                                        </p:cTn>
                                        <p:tgtEl>
                                          <p:spTgt spid="2050"/>
                                        </p:tgtEl>
                                      </p:cBhvr>
                                      <p:to x="100000" y="100000"/>
                                    </p:animScale>
                                  </p:childTnLst>
                                </p:cTn>
                              </p:par>
                            </p:childTnLst>
                          </p:cTn>
                        </p:par>
                        <p:par>
                          <p:cTn id="26" fill="hold">
                            <p:stCondLst>
                              <p:cond delay="2900"/>
                            </p:stCondLst>
                            <p:childTnLst>
                              <p:par>
                                <p:cTn id="27" presetID="2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78D8A-B8B0-3A91-3BD7-E123B5700F6F}"/>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0A09A81F-36C1-A0EC-2F10-001EB0FD971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B7798BC5-C62F-DC60-EA72-F5360CADF2CA}"/>
              </a:ext>
            </a:extLst>
          </p:cNvPr>
          <p:cNvSpPr txBox="1"/>
          <p:nvPr/>
        </p:nvSpPr>
        <p:spPr>
          <a:xfrm>
            <a:off x="99874" y="121613"/>
            <a:ext cx="5182340" cy="646331"/>
          </a:xfrm>
          <a:prstGeom prst="rect">
            <a:avLst/>
          </a:prstGeom>
          <a:noFill/>
          <a:ln w="19050">
            <a:solidFill>
              <a:schemeClr val="tx1"/>
            </a:solidFill>
          </a:ln>
        </p:spPr>
        <p:txBody>
          <a:bodyPr wrap="square">
            <a:spAutoFit/>
          </a:bodyPr>
          <a:lstStyle/>
          <a:p>
            <a:r>
              <a:rPr lang="it-IT" sz="3600" b="1" dirty="0">
                <a:solidFill>
                  <a:schemeClr val="bg1"/>
                </a:solidFill>
              </a:rPr>
              <a:t>Diagramma di Radiazione:</a:t>
            </a:r>
          </a:p>
        </p:txBody>
      </p:sp>
      <p:sp>
        <p:nvSpPr>
          <p:cNvPr id="5" name="CasellaDiTesto 4">
            <a:extLst>
              <a:ext uri="{FF2B5EF4-FFF2-40B4-BE49-F238E27FC236}">
                <a16:creationId xmlns:a16="http://schemas.microsoft.com/office/drawing/2014/main" id="{C8464DB2-B76E-2122-F27E-8F01C132AED6}"/>
              </a:ext>
            </a:extLst>
          </p:cNvPr>
          <p:cNvSpPr txBox="1"/>
          <p:nvPr/>
        </p:nvSpPr>
        <p:spPr>
          <a:xfrm>
            <a:off x="99874" y="1027778"/>
            <a:ext cx="8227380" cy="646331"/>
          </a:xfrm>
          <a:prstGeom prst="rect">
            <a:avLst/>
          </a:prstGeom>
          <a:noFill/>
          <a:ln w="19050">
            <a:solidFill>
              <a:schemeClr val="tx1"/>
            </a:solidFill>
          </a:ln>
        </p:spPr>
        <p:txBody>
          <a:bodyPr wrap="square">
            <a:spAutoFit/>
          </a:bodyPr>
          <a:lstStyle/>
          <a:p>
            <a:r>
              <a:rPr lang="it-IT" dirty="0"/>
              <a:t>Il diagramma di radiazione di un'antenna rappresenta graficamente la distribuzione del campo elettromagnetico irradiato dall'antenna nello spazio circostante.</a:t>
            </a:r>
          </a:p>
        </p:txBody>
      </p:sp>
      <p:sp>
        <p:nvSpPr>
          <p:cNvPr id="7" name="CasellaDiTesto 6">
            <a:extLst>
              <a:ext uri="{FF2B5EF4-FFF2-40B4-BE49-F238E27FC236}">
                <a16:creationId xmlns:a16="http://schemas.microsoft.com/office/drawing/2014/main" id="{08EEF84D-4BA8-02C0-082A-8B92A6233F65}"/>
              </a:ext>
            </a:extLst>
          </p:cNvPr>
          <p:cNvSpPr txBox="1"/>
          <p:nvPr/>
        </p:nvSpPr>
        <p:spPr>
          <a:xfrm>
            <a:off x="99874" y="2435334"/>
            <a:ext cx="6549501" cy="1477328"/>
          </a:xfrm>
          <a:prstGeom prst="rect">
            <a:avLst/>
          </a:prstGeom>
          <a:noFill/>
          <a:ln w="19050">
            <a:solidFill>
              <a:schemeClr val="tx1"/>
            </a:solidFill>
          </a:ln>
        </p:spPr>
        <p:txBody>
          <a:bodyPr wrap="square">
            <a:spAutoFit/>
          </a:bodyPr>
          <a:lstStyle/>
          <a:p>
            <a:r>
              <a:rPr lang="it-IT" b="1" dirty="0"/>
              <a:t>Caratteristiche:</a:t>
            </a:r>
            <a:endParaRPr lang="it-IT" dirty="0"/>
          </a:p>
          <a:p>
            <a:pPr>
              <a:buFont typeface="Arial" panose="020B0604020202020204" pitchFamily="34" charset="0"/>
              <a:buChar char="•"/>
            </a:pPr>
            <a:r>
              <a:rPr lang="it-IT" b="1" dirty="0"/>
              <a:t>Diagramma 2D:</a:t>
            </a:r>
            <a:r>
              <a:rPr lang="it-IT" dirty="0"/>
              <a:t> Mostra la direzionalità dell'antenna su un piano specifico (orizzontale o verticale).</a:t>
            </a:r>
          </a:p>
          <a:p>
            <a:pPr>
              <a:buFont typeface="Arial" panose="020B0604020202020204" pitchFamily="34" charset="0"/>
              <a:buChar char="•"/>
            </a:pPr>
            <a:r>
              <a:rPr lang="it-IT" b="1" dirty="0"/>
              <a:t>Diagramma 3D:</a:t>
            </a:r>
            <a:r>
              <a:rPr lang="it-IT" dirty="0"/>
              <a:t> Fornisce una visione completa della distribuzione del segnale nello spazio tridimensionale.</a:t>
            </a:r>
          </a:p>
        </p:txBody>
      </p:sp>
      <p:sp>
        <p:nvSpPr>
          <p:cNvPr id="10" name="CasellaDiTesto 9">
            <a:extLst>
              <a:ext uri="{FF2B5EF4-FFF2-40B4-BE49-F238E27FC236}">
                <a16:creationId xmlns:a16="http://schemas.microsoft.com/office/drawing/2014/main" id="{5188D267-8F85-F207-F5AC-2D00249486C5}"/>
              </a:ext>
            </a:extLst>
          </p:cNvPr>
          <p:cNvSpPr txBox="1"/>
          <p:nvPr/>
        </p:nvSpPr>
        <p:spPr>
          <a:xfrm>
            <a:off x="99875" y="4065450"/>
            <a:ext cx="8227379" cy="2031325"/>
          </a:xfrm>
          <a:prstGeom prst="rect">
            <a:avLst/>
          </a:prstGeom>
          <a:noFill/>
          <a:ln w="19050">
            <a:solidFill>
              <a:schemeClr val="tx1"/>
            </a:solidFill>
          </a:ln>
        </p:spPr>
        <p:txBody>
          <a:bodyPr wrap="square">
            <a:spAutoFit/>
          </a:bodyPr>
          <a:lstStyle/>
          <a:p>
            <a:r>
              <a:rPr lang="it-IT" b="1" dirty="0"/>
              <a:t>Lobi del Diagramma di Radiazione:</a:t>
            </a:r>
            <a:endParaRPr lang="it-IT" dirty="0"/>
          </a:p>
          <a:p>
            <a:pPr>
              <a:buFont typeface="Arial" panose="020B0604020202020204" pitchFamily="34" charset="0"/>
              <a:buChar char="•"/>
            </a:pPr>
            <a:r>
              <a:rPr lang="it-IT" b="1" dirty="0"/>
              <a:t>Lobo principale:</a:t>
            </a:r>
            <a:r>
              <a:rPr lang="it-IT" dirty="0"/>
              <a:t> Contiene la maggior parte dell'energia irradiata dall'antenna. Indica la direzione di massima radiazione.</a:t>
            </a:r>
          </a:p>
          <a:p>
            <a:pPr>
              <a:buFont typeface="Arial" panose="020B0604020202020204" pitchFamily="34" charset="0"/>
              <a:buChar char="•"/>
            </a:pPr>
            <a:r>
              <a:rPr lang="it-IT" b="1" dirty="0"/>
              <a:t>Lobi laterali:</a:t>
            </a:r>
            <a:r>
              <a:rPr lang="it-IT" dirty="0"/>
              <a:t> Indicati come radiazione non desiderata in direzioni diverse dal lobo principale.</a:t>
            </a:r>
          </a:p>
          <a:p>
            <a:pPr>
              <a:buFont typeface="Arial" panose="020B0604020202020204" pitchFamily="34" charset="0"/>
              <a:buChar char="•"/>
            </a:pPr>
            <a:r>
              <a:rPr lang="it-IT" b="1" dirty="0"/>
              <a:t>Lobi di retro:</a:t>
            </a:r>
            <a:r>
              <a:rPr lang="it-IT" dirty="0"/>
              <a:t> Lobo di radiazione opposto al lobo principale. Idealmente, dovrebbe essere piccolo.</a:t>
            </a:r>
          </a:p>
        </p:txBody>
      </p:sp>
      <p:pic>
        <p:nvPicPr>
          <p:cNvPr id="12" name="Immagine 11" descr="8: Esempio di diagramma di radiazione di potenza normalizzato in coordinate polari: sono rappresentati il lobo principale e i lobi secondari, le aperture angolari a metà potenza e tra i primi nulli del fascio.">
            <a:extLst>
              <a:ext uri="{FF2B5EF4-FFF2-40B4-BE49-F238E27FC236}">
                <a16:creationId xmlns:a16="http://schemas.microsoft.com/office/drawing/2014/main" id="{CF0D1968-2C77-E089-0F5E-6E2A35C132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29596" y="413057"/>
            <a:ext cx="3460059" cy="3107639"/>
          </a:xfrm>
          <a:prstGeom prst="rect">
            <a:avLst/>
          </a:prstGeom>
          <a:noFill/>
          <a:ln>
            <a:noFill/>
          </a:ln>
        </p:spPr>
      </p:pic>
      <p:pic>
        <p:nvPicPr>
          <p:cNvPr id="13" name="Immagine 12" descr="The redesigned G0KSC">
            <a:extLst>
              <a:ext uri="{FF2B5EF4-FFF2-40B4-BE49-F238E27FC236}">
                <a16:creationId xmlns:a16="http://schemas.microsoft.com/office/drawing/2014/main" id="{478DC422-34A5-FFDE-E129-1A431704F6B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46256" y="3717280"/>
            <a:ext cx="3626740" cy="2727663"/>
          </a:xfrm>
          <a:prstGeom prst="rect">
            <a:avLst/>
          </a:prstGeom>
          <a:noFill/>
          <a:ln>
            <a:noFill/>
          </a:ln>
        </p:spPr>
      </p:pic>
    </p:spTree>
    <p:extLst>
      <p:ext uri="{BB962C8B-B14F-4D97-AF65-F5344CB8AC3E}">
        <p14:creationId xmlns:p14="http://schemas.microsoft.com/office/powerpoint/2010/main" val="1240136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26"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80">
                                          <p:stCondLst>
                                            <p:cond delay="0"/>
                                          </p:stCondLst>
                                        </p:cTn>
                                        <p:tgtEl>
                                          <p:spTgt spid="12"/>
                                        </p:tgtEl>
                                      </p:cBhvr>
                                    </p:animEffect>
                                    <p:anim calcmode="lin" valueType="num">
                                      <p:cBhvr>
                                        <p:cTn id="1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0" dur="26">
                                          <p:stCondLst>
                                            <p:cond delay="650"/>
                                          </p:stCondLst>
                                        </p:cTn>
                                        <p:tgtEl>
                                          <p:spTgt spid="12"/>
                                        </p:tgtEl>
                                      </p:cBhvr>
                                      <p:to x="100000" y="60000"/>
                                    </p:animScale>
                                    <p:animScale>
                                      <p:cBhvr>
                                        <p:cTn id="21" dur="166" decel="50000">
                                          <p:stCondLst>
                                            <p:cond delay="676"/>
                                          </p:stCondLst>
                                        </p:cTn>
                                        <p:tgtEl>
                                          <p:spTgt spid="12"/>
                                        </p:tgtEl>
                                      </p:cBhvr>
                                      <p:to x="100000" y="100000"/>
                                    </p:animScale>
                                    <p:animScale>
                                      <p:cBhvr>
                                        <p:cTn id="22" dur="26">
                                          <p:stCondLst>
                                            <p:cond delay="1312"/>
                                          </p:stCondLst>
                                        </p:cTn>
                                        <p:tgtEl>
                                          <p:spTgt spid="12"/>
                                        </p:tgtEl>
                                      </p:cBhvr>
                                      <p:to x="100000" y="80000"/>
                                    </p:animScale>
                                    <p:animScale>
                                      <p:cBhvr>
                                        <p:cTn id="23" dur="166" decel="50000">
                                          <p:stCondLst>
                                            <p:cond delay="1338"/>
                                          </p:stCondLst>
                                        </p:cTn>
                                        <p:tgtEl>
                                          <p:spTgt spid="12"/>
                                        </p:tgtEl>
                                      </p:cBhvr>
                                      <p:to x="100000" y="100000"/>
                                    </p:animScale>
                                    <p:animScale>
                                      <p:cBhvr>
                                        <p:cTn id="24" dur="26">
                                          <p:stCondLst>
                                            <p:cond delay="1642"/>
                                          </p:stCondLst>
                                        </p:cTn>
                                        <p:tgtEl>
                                          <p:spTgt spid="12"/>
                                        </p:tgtEl>
                                      </p:cBhvr>
                                      <p:to x="100000" y="90000"/>
                                    </p:animScale>
                                    <p:animScale>
                                      <p:cBhvr>
                                        <p:cTn id="25" dur="166" decel="50000">
                                          <p:stCondLst>
                                            <p:cond delay="1668"/>
                                          </p:stCondLst>
                                        </p:cTn>
                                        <p:tgtEl>
                                          <p:spTgt spid="12"/>
                                        </p:tgtEl>
                                      </p:cBhvr>
                                      <p:to x="100000" y="100000"/>
                                    </p:animScale>
                                    <p:animScale>
                                      <p:cBhvr>
                                        <p:cTn id="26" dur="26">
                                          <p:stCondLst>
                                            <p:cond delay="1808"/>
                                          </p:stCondLst>
                                        </p:cTn>
                                        <p:tgtEl>
                                          <p:spTgt spid="12"/>
                                        </p:tgtEl>
                                      </p:cBhvr>
                                      <p:to x="100000" y="95000"/>
                                    </p:animScale>
                                    <p:animScale>
                                      <p:cBhvr>
                                        <p:cTn id="27" dur="166" decel="50000">
                                          <p:stCondLst>
                                            <p:cond delay="1834"/>
                                          </p:stCondLst>
                                        </p:cTn>
                                        <p:tgtEl>
                                          <p:spTgt spid="12"/>
                                        </p:tgtEl>
                                      </p:cBhvr>
                                      <p:to x="100000" y="100000"/>
                                    </p:animScale>
                                  </p:childTnLst>
                                </p:cTn>
                              </p:par>
                              <p:par>
                                <p:cTn id="28" presetID="6" presetClass="entr" presetSubtype="16" fill="hold" nodeType="withEffect">
                                  <p:stCondLst>
                                    <p:cond delay="1000"/>
                                  </p:stCondLst>
                                  <p:childTnLst>
                                    <p:set>
                                      <p:cBhvr>
                                        <p:cTn id="29" dur="1" fill="hold">
                                          <p:stCondLst>
                                            <p:cond delay="0"/>
                                          </p:stCondLst>
                                        </p:cTn>
                                        <p:tgtEl>
                                          <p:spTgt spid="13"/>
                                        </p:tgtEl>
                                        <p:attrNameLst>
                                          <p:attrName>style.visibility</p:attrName>
                                        </p:attrNameLst>
                                      </p:cBhvr>
                                      <p:to>
                                        <p:strVal val="visible"/>
                                      </p:to>
                                    </p:set>
                                    <p:animEffect transition="in" filter="circle(in)">
                                      <p:cBhvr>
                                        <p:cTn id="30" dur="2000"/>
                                        <p:tgtEl>
                                          <p:spTgt spid="13"/>
                                        </p:tgtEl>
                                      </p:cBhvr>
                                    </p:animEffect>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CEF9B0BF-DABB-C521-6ED3-CA59C83F3D4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11" name="CasellaDiTesto 10">
            <a:extLst>
              <a:ext uri="{FF2B5EF4-FFF2-40B4-BE49-F238E27FC236}">
                <a16:creationId xmlns:a16="http://schemas.microsoft.com/office/drawing/2014/main" id="{DEB108D7-8220-F9A8-383A-E8A2C1B9B2B1}"/>
              </a:ext>
            </a:extLst>
          </p:cNvPr>
          <p:cNvSpPr txBox="1"/>
          <p:nvPr/>
        </p:nvSpPr>
        <p:spPr>
          <a:xfrm>
            <a:off x="109538" y="105846"/>
            <a:ext cx="8358187" cy="646331"/>
          </a:xfrm>
          <a:prstGeom prst="rect">
            <a:avLst/>
          </a:prstGeom>
          <a:noFill/>
          <a:ln w="19050">
            <a:solidFill>
              <a:schemeClr val="tx1"/>
            </a:solidFill>
          </a:ln>
        </p:spPr>
        <p:txBody>
          <a:bodyPr wrap="square">
            <a:spAutoFit/>
          </a:bodyPr>
          <a:lstStyle/>
          <a:p>
            <a:r>
              <a:rPr lang="it-IT" sz="3600" b="1" dirty="0">
                <a:solidFill>
                  <a:schemeClr val="bg1"/>
                </a:solidFill>
              </a:rPr>
              <a:t>Antenne: Definizione ed Esempi di Utilizzo.</a:t>
            </a:r>
          </a:p>
        </p:txBody>
      </p:sp>
      <p:sp>
        <p:nvSpPr>
          <p:cNvPr id="13" name="CasellaDiTesto 12">
            <a:extLst>
              <a:ext uri="{FF2B5EF4-FFF2-40B4-BE49-F238E27FC236}">
                <a16:creationId xmlns:a16="http://schemas.microsoft.com/office/drawing/2014/main" id="{BDF08BAA-F6B3-4BAD-0310-CEA792B07A76}"/>
              </a:ext>
            </a:extLst>
          </p:cNvPr>
          <p:cNvSpPr txBox="1"/>
          <p:nvPr/>
        </p:nvSpPr>
        <p:spPr>
          <a:xfrm>
            <a:off x="109538" y="1353323"/>
            <a:ext cx="6672262" cy="1754326"/>
          </a:xfrm>
          <a:prstGeom prst="rect">
            <a:avLst/>
          </a:prstGeom>
          <a:noFill/>
          <a:ln w="19050">
            <a:solidFill>
              <a:schemeClr val="tx1"/>
            </a:solidFill>
          </a:ln>
        </p:spPr>
        <p:txBody>
          <a:bodyPr wrap="square">
            <a:spAutoFit/>
          </a:bodyPr>
          <a:lstStyle/>
          <a:p>
            <a:r>
              <a:rPr lang="it-IT" b="1" dirty="0"/>
              <a:t>Definizione:</a:t>
            </a:r>
            <a:endParaRPr lang="it-IT" dirty="0"/>
          </a:p>
          <a:p>
            <a:pPr>
              <a:buFont typeface="Arial" panose="020B0604020202020204" pitchFamily="34" charset="0"/>
              <a:buChar char="•"/>
            </a:pPr>
            <a:r>
              <a:rPr lang="it-IT" dirty="0"/>
              <a:t>Le antenne sono dispositivi che permettono di irradiare e ricevere onde elettromagnetiche nello spazio.</a:t>
            </a:r>
          </a:p>
          <a:p>
            <a:pPr>
              <a:buFont typeface="Arial" panose="020B0604020202020204" pitchFamily="34" charset="0"/>
              <a:buChar char="•"/>
            </a:pPr>
            <a:r>
              <a:rPr lang="it-IT" dirty="0"/>
              <a:t>Trasmettono segnali elettrici sotto forma di onde elettromagnetiche che viaggiano attraverso l'aria.</a:t>
            </a:r>
          </a:p>
          <a:p>
            <a:pPr>
              <a:buFont typeface="Arial" panose="020B0604020202020204" pitchFamily="34" charset="0"/>
              <a:buChar char="•"/>
            </a:pPr>
            <a:r>
              <a:rPr lang="it-IT" dirty="0"/>
              <a:t>Ricevono onde elettromagnetiche e le convertono in segnali elettrici.</a:t>
            </a:r>
          </a:p>
        </p:txBody>
      </p:sp>
      <p:sp>
        <p:nvSpPr>
          <p:cNvPr id="15" name="CasellaDiTesto 14">
            <a:extLst>
              <a:ext uri="{FF2B5EF4-FFF2-40B4-BE49-F238E27FC236}">
                <a16:creationId xmlns:a16="http://schemas.microsoft.com/office/drawing/2014/main" id="{2ECD989E-004A-470B-22C9-FC1397268996}"/>
              </a:ext>
            </a:extLst>
          </p:cNvPr>
          <p:cNvSpPr txBox="1"/>
          <p:nvPr/>
        </p:nvSpPr>
        <p:spPr>
          <a:xfrm>
            <a:off x="109538" y="3213495"/>
            <a:ext cx="7691437" cy="3416320"/>
          </a:xfrm>
          <a:prstGeom prst="rect">
            <a:avLst/>
          </a:prstGeom>
          <a:noFill/>
          <a:ln w="19050">
            <a:solidFill>
              <a:schemeClr val="tx1"/>
            </a:solidFill>
          </a:ln>
        </p:spPr>
        <p:txBody>
          <a:bodyPr wrap="square">
            <a:spAutoFit/>
          </a:bodyPr>
          <a:lstStyle/>
          <a:p>
            <a:r>
              <a:rPr lang="it-IT" b="1" dirty="0"/>
              <a:t>Esempi di Utilizzo:</a:t>
            </a:r>
            <a:endParaRPr lang="it-IT" dirty="0"/>
          </a:p>
          <a:p>
            <a:pPr>
              <a:buFont typeface="+mj-lt"/>
              <a:buAutoNum type="arabicPeriod"/>
            </a:pPr>
            <a:r>
              <a:rPr lang="it-IT" b="1" dirty="0"/>
              <a:t>Radio</a:t>
            </a:r>
            <a:r>
              <a:rPr lang="it-IT" dirty="0"/>
              <a:t>: Trasmette e riceve segnali radiofonici.</a:t>
            </a:r>
          </a:p>
          <a:p>
            <a:pPr>
              <a:buFont typeface="+mj-lt"/>
              <a:buAutoNum type="arabicPeriod"/>
            </a:pPr>
            <a:r>
              <a:rPr lang="it-IT" b="1" dirty="0"/>
              <a:t>Televisione</a:t>
            </a:r>
            <a:r>
              <a:rPr lang="it-IT" dirty="0"/>
              <a:t>: Riceve segnali che trasmettono immagini e suoni.</a:t>
            </a:r>
          </a:p>
          <a:p>
            <a:pPr>
              <a:buFont typeface="+mj-lt"/>
              <a:buAutoNum type="arabicPeriod"/>
            </a:pPr>
            <a:r>
              <a:rPr lang="it-IT" b="1" dirty="0"/>
              <a:t>Telefonia mobile</a:t>
            </a:r>
            <a:r>
              <a:rPr lang="it-IT" dirty="0"/>
              <a:t>: Connessione dei telefoni cellulari alle torri di comunicazione.</a:t>
            </a:r>
          </a:p>
          <a:p>
            <a:pPr>
              <a:buFont typeface="+mj-lt"/>
              <a:buAutoNum type="arabicPeriod"/>
            </a:pPr>
            <a:r>
              <a:rPr lang="it-IT" b="1" dirty="0"/>
              <a:t>Satelliti</a:t>
            </a:r>
            <a:r>
              <a:rPr lang="it-IT" dirty="0"/>
              <a:t>: Riceve segnali per servizi come televisione satellitare e GPS.</a:t>
            </a:r>
          </a:p>
          <a:p>
            <a:pPr>
              <a:buFont typeface="+mj-lt"/>
              <a:buAutoNum type="arabicPeriod"/>
            </a:pPr>
            <a:r>
              <a:rPr lang="it-IT" b="1" dirty="0"/>
              <a:t>Radar</a:t>
            </a:r>
            <a:r>
              <a:rPr lang="it-IT" dirty="0"/>
              <a:t>: Rileva posizione e velocità di oggetti.</a:t>
            </a:r>
          </a:p>
          <a:p>
            <a:pPr>
              <a:buFont typeface="+mj-lt"/>
              <a:buAutoNum type="arabicPeriod"/>
            </a:pPr>
            <a:r>
              <a:rPr lang="it-IT" b="1" dirty="0"/>
              <a:t>Wi-Fi e reti wireless</a:t>
            </a:r>
            <a:r>
              <a:rPr lang="it-IT" dirty="0"/>
              <a:t>: Connessione a Internet senza fili.</a:t>
            </a:r>
          </a:p>
          <a:p>
            <a:pPr>
              <a:buFont typeface="+mj-lt"/>
              <a:buAutoNum type="arabicPeriod"/>
            </a:pPr>
            <a:r>
              <a:rPr lang="it-IT" b="1" dirty="0"/>
              <a:t>Radiotelescopi</a:t>
            </a:r>
            <a:r>
              <a:rPr lang="it-IT" dirty="0"/>
              <a:t>: Osservazione di onde radio dallo spazio.</a:t>
            </a:r>
          </a:p>
          <a:p>
            <a:pPr>
              <a:buFont typeface="+mj-lt"/>
              <a:buAutoNum type="arabicPeriod"/>
            </a:pPr>
            <a:r>
              <a:rPr lang="it-IT" b="1" dirty="0"/>
              <a:t>Sistemi di navigazione</a:t>
            </a:r>
            <a:r>
              <a:rPr lang="it-IT" dirty="0"/>
              <a:t>: Fornisce servizi di posizionamento e navigazione (GPS, GLONASS, Galileo, </a:t>
            </a:r>
            <a:r>
              <a:rPr lang="it-IT" dirty="0" err="1"/>
              <a:t>BeiDou</a:t>
            </a:r>
            <a:r>
              <a:rPr lang="it-IT" dirty="0"/>
              <a:t>).</a:t>
            </a:r>
          </a:p>
          <a:p>
            <a:pPr>
              <a:buFont typeface="+mj-lt"/>
              <a:buAutoNum type="arabicPeriod"/>
            </a:pPr>
            <a:r>
              <a:rPr lang="it-IT" b="1" dirty="0"/>
              <a:t>Comunicazioni marittime</a:t>
            </a:r>
            <a:r>
              <a:rPr lang="it-IT" dirty="0"/>
              <a:t>: Comunicazioni radio, satellitari e radar sulle navi.</a:t>
            </a:r>
          </a:p>
          <a:p>
            <a:pPr>
              <a:buFont typeface="+mj-lt"/>
              <a:buAutoNum type="arabicPeriod"/>
            </a:pPr>
            <a:r>
              <a:rPr lang="it-IT" b="1" dirty="0"/>
              <a:t>Comunicazioni militari</a:t>
            </a:r>
            <a:r>
              <a:rPr lang="it-IT" dirty="0"/>
              <a:t>: Comunicazioni tattiche e strategiche tra unità militari.</a:t>
            </a:r>
          </a:p>
        </p:txBody>
      </p:sp>
      <p:pic>
        <p:nvPicPr>
          <p:cNvPr id="1028" name="Picture 4" descr="Antenne râteau (hertzienne) pour télévision TNT en HD, possible ...">
            <a:extLst>
              <a:ext uri="{FF2B5EF4-FFF2-40B4-BE49-F238E27FC236}">
                <a16:creationId xmlns:a16="http://schemas.microsoft.com/office/drawing/2014/main" id="{C8D7C12F-644E-EF33-F253-1568805A0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4550" y="314324"/>
            <a:ext cx="1927278"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asat 13.5m Ka-band Broadband Gateway Earth Station Antenna">
            <a:extLst>
              <a:ext uri="{FF2B5EF4-FFF2-40B4-BE49-F238E27FC236}">
                <a16:creationId xmlns:a16="http://schemas.microsoft.com/office/drawing/2014/main" id="{9E2A2DB4-CCB8-9F35-90B2-D641BCF66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839" y="1116779"/>
            <a:ext cx="1300162" cy="15025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rabolic Dish Antenna | WiFi Antenna | 5G Antenna Manufacturer ...">
            <a:extLst>
              <a:ext uri="{FF2B5EF4-FFF2-40B4-BE49-F238E27FC236}">
                <a16:creationId xmlns:a16="http://schemas.microsoft.com/office/drawing/2014/main" id="{D5D1AD11-7F37-8348-EA61-84797BE25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6025" y="1657349"/>
            <a:ext cx="18415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arkes Telescope">
            <a:extLst>
              <a:ext uri="{FF2B5EF4-FFF2-40B4-BE49-F238E27FC236}">
                <a16:creationId xmlns:a16="http://schemas.microsoft.com/office/drawing/2014/main" id="{4946A1E6-73DF-C8C2-01E2-3DD36F9927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5504" y="3213495"/>
            <a:ext cx="1998796" cy="138112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lbero Di Comunicazione Sulla Nave Fotografia Stock - Immagine di ...">
            <a:extLst>
              <a:ext uri="{FF2B5EF4-FFF2-40B4-BE49-F238E27FC236}">
                <a16:creationId xmlns:a16="http://schemas.microsoft.com/office/drawing/2014/main" id="{09D45F07-3213-6386-D623-6217D0FF92F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773"/>
          <a:stretch/>
        </p:blipFill>
        <p:spPr bwMode="auto">
          <a:xfrm>
            <a:off x="10218178" y="4854773"/>
            <a:ext cx="1481750" cy="1743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5883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600"/>
                                        <p:tgtEl>
                                          <p:spTgt spid="15"/>
                                        </p:tgtEl>
                                      </p:cBhvr>
                                    </p:animEffect>
                                  </p:childTnLst>
                                </p:cTn>
                              </p:par>
                            </p:childTnLst>
                          </p:cTn>
                        </p:par>
                        <p:par>
                          <p:cTn id="14" fill="hold">
                            <p:stCondLst>
                              <p:cond delay="2100"/>
                            </p:stCondLst>
                            <p:childTnLst>
                              <p:par>
                                <p:cTn id="15" presetID="10" presetClass="entr" presetSubtype="0" fill="hold" nodeType="afterEffect">
                                  <p:stCondLst>
                                    <p:cond delay="0"/>
                                  </p:stCondLst>
                                  <p:childTnLst>
                                    <p:set>
                                      <p:cBhvr>
                                        <p:cTn id="16" dur="1" fill="hold">
                                          <p:stCondLst>
                                            <p:cond delay="0"/>
                                          </p:stCondLst>
                                        </p:cTn>
                                        <p:tgtEl>
                                          <p:spTgt spid="1034"/>
                                        </p:tgtEl>
                                        <p:attrNameLst>
                                          <p:attrName>style.visibility</p:attrName>
                                        </p:attrNameLst>
                                      </p:cBhvr>
                                      <p:to>
                                        <p:strVal val="visible"/>
                                      </p:to>
                                    </p:set>
                                    <p:animEffect transition="in" filter="fade">
                                      <p:cBhvr>
                                        <p:cTn id="17" dur="500"/>
                                        <p:tgtEl>
                                          <p:spTgt spid="1034"/>
                                        </p:tgtEl>
                                      </p:cBhvr>
                                    </p:animEffect>
                                  </p:childTnLst>
                                </p:cTn>
                              </p:par>
                            </p:childTnLst>
                          </p:cTn>
                        </p:par>
                        <p:par>
                          <p:cTn id="18" fill="hold">
                            <p:stCondLst>
                              <p:cond delay="2600"/>
                            </p:stCondLst>
                            <p:childTnLst>
                              <p:par>
                                <p:cTn id="19" presetID="22" presetClass="entr" presetSubtype="4"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wipe(down)">
                                      <p:cBhvr>
                                        <p:cTn id="21" dur="500"/>
                                        <p:tgtEl>
                                          <p:spTgt spid="1028"/>
                                        </p:tgtEl>
                                      </p:cBhvr>
                                    </p:animEffect>
                                  </p:childTnLst>
                                </p:cTn>
                              </p:par>
                            </p:childTnLst>
                          </p:cTn>
                        </p:par>
                        <p:par>
                          <p:cTn id="22" fill="hold">
                            <p:stCondLst>
                              <p:cond delay="3100"/>
                            </p:stCondLst>
                            <p:childTnLst>
                              <p:par>
                                <p:cTn id="23" presetID="37" presetClass="entr" presetSubtype="0" fill="hold" nodeType="afterEffect">
                                  <p:stCondLst>
                                    <p:cond delay="0"/>
                                  </p:stCondLst>
                                  <p:childTnLst>
                                    <p:set>
                                      <p:cBhvr>
                                        <p:cTn id="24" dur="1" fill="hold">
                                          <p:stCondLst>
                                            <p:cond delay="0"/>
                                          </p:stCondLst>
                                        </p:cTn>
                                        <p:tgtEl>
                                          <p:spTgt spid="1038"/>
                                        </p:tgtEl>
                                        <p:attrNameLst>
                                          <p:attrName>style.visibility</p:attrName>
                                        </p:attrNameLst>
                                      </p:cBhvr>
                                      <p:to>
                                        <p:strVal val="visible"/>
                                      </p:to>
                                    </p:set>
                                    <p:animEffect transition="in" filter="fade">
                                      <p:cBhvr>
                                        <p:cTn id="25" dur="1000"/>
                                        <p:tgtEl>
                                          <p:spTgt spid="1038"/>
                                        </p:tgtEl>
                                      </p:cBhvr>
                                    </p:animEffect>
                                    <p:anim calcmode="lin" valueType="num">
                                      <p:cBhvr>
                                        <p:cTn id="26" dur="1000" fill="hold"/>
                                        <p:tgtEl>
                                          <p:spTgt spid="1038"/>
                                        </p:tgtEl>
                                        <p:attrNameLst>
                                          <p:attrName>ppt_x</p:attrName>
                                        </p:attrNameLst>
                                      </p:cBhvr>
                                      <p:tavLst>
                                        <p:tav tm="0">
                                          <p:val>
                                            <p:strVal val="#ppt_x"/>
                                          </p:val>
                                        </p:tav>
                                        <p:tav tm="100000">
                                          <p:val>
                                            <p:strVal val="#ppt_x"/>
                                          </p:val>
                                        </p:tav>
                                      </p:tavLst>
                                    </p:anim>
                                    <p:anim calcmode="lin" valueType="num">
                                      <p:cBhvr>
                                        <p:cTn id="27" dur="900" decel="100000" fill="hold"/>
                                        <p:tgtEl>
                                          <p:spTgt spid="103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038"/>
                                        </p:tgtEl>
                                        <p:attrNameLst>
                                          <p:attrName>ppt_y</p:attrName>
                                        </p:attrNameLst>
                                      </p:cBhvr>
                                      <p:tavLst>
                                        <p:tav tm="0">
                                          <p:val>
                                            <p:strVal val="#ppt_y-.03"/>
                                          </p:val>
                                        </p:tav>
                                        <p:tav tm="100000">
                                          <p:val>
                                            <p:strVal val="#ppt_y"/>
                                          </p:val>
                                        </p:tav>
                                      </p:tavLst>
                                    </p:anim>
                                  </p:childTnLst>
                                </p:cTn>
                              </p:par>
                            </p:childTnLst>
                          </p:cTn>
                        </p:par>
                        <p:par>
                          <p:cTn id="29" fill="hold">
                            <p:stCondLst>
                              <p:cond delay="4100"/>
                            </p:stCondLst>
                            <p:childTnLst>
                              <p:par>
                                <p:cTn id="30" presetID="45" presetClass="entr" presetSubtype="0" fill="hold" nodeType="afterEffect">
                                  <p:stCondLst>
                                    <p:cond delay="0"/>
                                  </p:stCondLst>
                                  <p:childTnLst>
                                    <p:set>
                                      <p:cBhvr>
                                        <p:cTn id="31" dur="1" fill="hold">
                                          <p:stCondLst>
                                            <p:cond delay="0"/>
                                          </p:stCondLst>
                                        </p:cTn>
                                        <p:tgtEl>
                                          <p:spTgt spid="1040"/>
                                        </p:tgtEl>
                                        <p:attrNameLst>
                                          <p:attrName>style.visibility</p:attrName>
                                        </p:attrNameLst>
                                      </p:cBhvr>
                                      <p:to>
                                        <p:strVal val="visible"/>
                                      </p:to>
                                    </p:set>
                                    <p:animEffect transition="in" filter="fade">
                                      <p:cBhvr>
                                        <p:cTn id="32" dur="2000"/>
                                        <p:tgtEl>
                                          <p:spTgt spid="1040"/>
                                        </p:tgtEl>
                                      </p:cBhvr>
                                    </p:animEffect>
                                    <p:anim calcmode="lin" valueType="num">
                                      <p:cBhvr>
                                        <p:cTn id="33" dur="2000" fill="hold"/>
                                        <p:tgtEl>
                                          <p:spTgt spid="1040"/>
                                        </p:tgtEl>
                                        <p:attrNameLst>
                                          <p:attrName>ppt_w</p:attrName>
                                        </p:attrNameLst>
                                      </p:cBhvr>
                                      <p:tavLst>
                                        <p:tav tm="0" fmla="#ppt_w*sin(2.5*pi*$)">
                                          <p:val>
                                            <p:fltVal val="0"/>
                                          </p:val>
                                        </p:tav>
                                        <p:tav tm="100000">
                                          <p:val>
                                            <p:fltVal val="1"/>
                                          </p:val>
                                        </p:tav>
                                      </p:tavLst>
                                    </p:anim>
                                    <p:anim calcmode="lin" valueType="num">
                                      <p:cBhvr>
                                        <p:cTn id="34" dur="2000" fill="hold"/>
                                        <p:tgtEl>
                                          <p:spTgt spid="1040"/>
                                        </p:tgtEl>
                                        <p:attrNameLst>
                                          <p:attrName>ppt_h</p:attrName>
                                        </p:attrNameLst>
                                      </p:cBhvr>
                                      <p:tavLst>
                                        <p:tav tm="0">
                                          <p:val>
                                            <p:strVal val="#ppt_h"/>
                                          </p:val>
                                        </p:tav>
                                        <p:tav tm="100000">
                                          <p:val>
                                            <p:strVal val="#ppt_h"/>
                                          </p:val>
                                        </p:tav>
                                      </p:tavLst>
                                    </p:anim>
                                  </p:childTnLst>
                                </p:cTn>
                              </p:par>
                            </p:childTnLst>
                          </p:cTn>
                        </p:par>
                        <p:par>
                          <p:cTn id="35" fill="hold">
                            <p:stCondLst>
                              <p:cond delay="6100"/>
                            </p:stCondLst>
                            <p:childTnLst>
                              <p:par>
                                <p:cTn id="36" presetID="26" presetClass="entr" presetSubtype="0" fill="hold" nodeType="afterEffect">
                                  <p:stCondLst>
                                    <p:cond delay="0"/>
                                  </p:stCondLst>
                                  <p:childTnLst>
                                    <p:set>
                                      <p:cBhvr>
                                        <p:cTn id="37" dur="1" fill="hold">
                                          <p:stCondLst>
                                            <p:cond delay="0"/>
                                          </p:stCondLst>
                                        </p:cTn>
                                        <p:tgtEl>
                                          <p:spTgt spid="1042"/>
                                        </p:tgtEl>
                                        <p:attrNameLst>
                                          <p:attrName>style.visibility</p:attrName>
                                        </p:attrNameLst>
                                      </p:cBhvr>
                                      <p:to>
                                        <p:strVal val="visible"/>
                                      </p:to>
                                    </p:set>
                                    <p:animEffect transition="in" filter="wipe(down)">
                                      <p:cBhvr>
                                        <p:cTn id="38" dur="580">
                                          <p:stCondLst>
                                            <p:cond delay="0"/>
                                          </p:stCondLst>
                                        </p:cTn>
                                        <p:tgtEl>
                                          <p:spTgt spid="1042"/>
                                        </p:tgtEl>
                                      </p:cBhvr>
                                    </p:animEffect>
                                    <p:anim calcmode="lin" valueType="num">
                                      <p:cBhvr>
                                        <p:cTn id="39" dur="1822" tmFilter="0,0; 0.14,0.36; 0.43,0.73; 0.71,0.91; 1.0,1.0">
                                          <p:stCondLst>
                                            <p:cond delay="0"/>
                                          </p:stCondLst>
                                        </p:cTn>
                                        <p:tgtEl>
                                          <p:spTgt spid="1042"/>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1042"/>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1042"/>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1042"/>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1042"/>
                                        </p:tgtEl>
                                        <p:attrNameLst>
                                          <p:attrName>ppt_y</p:attrName>
                                        </p:attrNameLst>
                                      </p:cBhvr>
                                      <p:tavLst>
                                        <p:tav tm="0" fmla="#ppt_y-sin(pi*$)/81">
                                          <p:val>
                                            <p:fltVal val="0"/>
                                          </p:val>
                                        </p:tav>
                                        <p:tav tm="100000">
                                          <p:val>
                                            <p:fltVal val="1"/>
                                          </p:val>
                                        </p:tav>
                                      </p:tavLst>
                                    </p:anim>
                                    <p:animScale>
                                      <p:cBhvr>
                                        <p:cTn id="44" dur="26">
                                          <p:stCondLst>
                                            <p:cond delay="650"/>
                                          </p:stCondLst>
                                        </p:cTn>
                                        <p:tgtEl>
                                          <p:spTgt spid="1042"/>
                                        </p:tgtEl>
                                      </p:cBhvr>
                                      <p:to x="100000" y="60000"/>
                                    </p:animScale>
                                    <p:animScale>
                                      <p:cBhvr>
                                        <p:cTn id="45" dur="166" decel="50000">
                                          <p:stCondLst>
                                            <p:cond delay="676"/>
                                          </p:stCondLst>
                                        </p:cTn>
                                        <p:tgtEl>
                                          <p:spTgt spid="1042"/>
                                        </p:tgtEl>
                                      </p:cBhvr>
                                      <p:to x="100000" y="100000"/>
                                    </p:animScale>
                                    <p:animScale>
                                      <p:cBhvr>
                                        <p:cTn id="46" dur="26">
                                          <p:stCondLst>
                                            <p:cond delay="1312"/>
                                          </p:stCondLst>
                                        </p:cTn>
                                        <p:tgtEl>
                                          <p:spTgt spid="1042"/>
                                        </p:tgtEl>
                                      </p:cBhvr>
                                      <p:to x="100000" y="80000"/>
                                    </p:animScale>
                                    <p:animScale>
                                      <p:cBhvr>
                                        <p:cTn id="47" dur="166" decel="50000">
                                          <p:stCondLst>
                                            <p:cond delay="1338"/>
                                          </p:stCondLst>
                                        </p:cTn>
                                        <p:tgtEl>
                                          <p:spTgt spid="1042"/>
                                        </p:tgtEl>
                                      </p:cBhvr>
                                      <p:to x="100000" y="100000"/>
                                    </p:animScale>
                                    <p:animScale>
                                      <p:cBhvr>
                                        <p:cTn id="48" dur="26">
                                          <p:stCondLst>
                                            <p:cond delay="1642"/>
                                          </p:stCondLst>
                                        </p:cTn>
                                        <p:tgtEl>
                                          <p:spTgt spid="1042"/>
                                        </p:tgtEl>
                                      </p:cBhvr>
                                      <p:to x="100000" y="90000"/>
                                    </p:animScale>
                                    <p:animScale>
                                      <p:cBhvr>
                                        <p:cTn id="49" dur="166" decel="50000">
                                          <p:stCondLst>
                                            <p:cond delay="1668"/>
                                          </p:stCondLst>
                                        </p:cTn>
                                        <p:tgtEl>
                                          <p:spTgt spid="1042"/>
                                        </p:tgtEl>
                                      </p:cBhvr>
                                      <p:to x="100000" y="100000"/>
                                    </p:animScale>
                                    <p:animScale>
                                      <p:cBhvr>
                                        <p:cTn id="50" dur="26">
                                          <p:stCondLst>
                                            <p:cond delay="1808"/>
                                          </p:stCondLst>
                                        </p:cTn>
                                        <p:tgtEl>
                                          <p:spTgt spid="1042"/>
                                        </p:tgtEl>
                                      </p:cBhvr>
                                      <p:to x="100000" y="95000"/>
                                    </p:animScale>
                                    <p:animScale>
                                      <p:cBhvr>
                                        <p:cTn id="51" dur="166" decel="50000">
                                          <p:stCondLst>
                                            <p:cond delay="1834"/>
                                          </p:stCondLst>
                                        </p:cTn>
                                        <p:tgtEl>
                                          <p:spTgt spid="104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B400F-010C-9086-DD37-2B97F80CE43B}"/>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C01E79EB-B873-FCE6-B776-E3F7133762D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339B7F65-487A-86D7-9A93-44DCB38AD26E}"/>
              </a:ext>
            </a:extLst>
          </p:cNvPr>
          <p:cNvSpPr txBox="1"/>
          <p:nvPr/>
        </p:nvSpPr>
        <p:spPr>
          <a:xfrm>
            <a:off x="161277" y="115410"/>
            <a:ext cx="8529961" cy="1256241"/>
          </a:xfrm>
          <a:prstGeom prst="rect">
            <a:avLst/>
          </a:prstGeom>
          <a:noFill/>
          <a:ln w="19050">
            <a:solidFill>
              <a:schemeClr val="tx1"/>
            </a:solidFill>
          </a:ln>
        </p:spPr>
        <p:txBody>
          <a:bodyPr wrap="square">
            <a:spAutoFit/>
          </a:bodyPr>
          <a:lstStyle/>
          <a:p>
            <a:pPr marL="228600" algn="just">
              <a:lnSpc>
                <a:spcPct val="107000"/>
              </a:lnSpc>
              <a:spcAft>
                <a:spcPts val="800"/>
              </a:spcAft>
            </a:pPr>
            <a:r>
              <a:rPr lang="it-IT" sz="3600" b="1" kern="100" dirty="0">
                <a:solidFill>
                  <a:schemeClr val="bg1"/>
                </a:solidFill>
                <a:effectLst/>
                <a:latin typeface="Aptos" panose="020B0004020202020204" pitchFamily="34" charset="0"/>
                <a:ea typeface="Calibri" panose="020F0502020204030204" pitchFamily="34" charset="0"/>
                <a:cs typeface="Calibri Light" panose="020F0302020204030204" pitchFamily="34" charset="0"/>
              </a:rPr>
              <a:t>Schema delle Tipologie di Antenne con Diagrammi di Radiazione:</a:t>
            </a:r>
            <a:endParaRPr lang="it-IT" sz="3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asellaDiTesto 4">
            <a:extLst>
              <a:ext uri="{FF2B5EF4-FFF2-40B4-BE49-F238E27FC236}">
                <a16:creationId xmlns:a16="http://schemas.microsoft.com/office/drawing/2014/main" id="{644246BE-562D-03D6-C7F5-A74FD8BF5671}"/>
              </a:ext>
            </a:extLst>
          </p:cNvPr>
          <p:cNvSpPr txBox="1"/>
          <p:nvPr/>
        </p:nvSpPr>
        <p:spPr>
          <a:xfrm>
            <a:off x="161277" y="1923781"/>
            <a:ext cx="3637625" cy="523220"/>
          </a:xfrm>
          <a:prstGeom prst="rect">
            <a:avLst/>
          </a:prstGeom>
          <a:noFill/>
          <a:ln w="19050">
            <a:solidFill>
              <a:schemeClr val="tx1"/>
            </a:solidFill>
          </a:ln>
        </p:spPr>
        <p:txBody>
          <a:bodyPr wrap="square">
            <a:spAutoFit/>
          </a:bodyPr>
          <a:lstStyle/>
          <a:p>
            <a:r>
              <a:rPr lang="it-IT" sz="2800" b="1" dirty="0">
                <a:effectLst/>
                <a:latin typeface="Aptos" panose="020B0004020202020204" pitchFamily="34" charset="0"/>
                <a:ea typeface="Calibri" panose="020F0502020204030204" pitchFamily="34" charset="0"/>
                <a:cs typeface="Calibri Light" panose="020F0302020204030204" pitchFamily="34" charset="0"/>
              </a:rPr>
              <a:t>1. Antenna Monopolo</a:t>
            </a:r>
            <a:endParaRPr lang="it-IT" sz="2800" dirty="0"/>
          </a:p>
        </p:txBody>
      </p:sp>
      <p:pic>
        <p:nvPicPr>
          <p:cNvPr id="6" name="Immagine 5" descr="Radiation pattern of monopole antenna | Download Scientific Diagram">
            <a:extLst>
              <a:ext uri="{FF2B5EF4-FFF2-40B4-BE49-F238E27FC236}">
                <a16:creationId xmlns:a16="http://schemas.microsoft.com/office/drawing/2014/main" id="{449535E1-2B73-A511-2B19-9A15F75A9641}"/>
              </a:ext>
            </a:extLst>
          </p:cNvPr>
          <p:cNvPicPr>
            <a:picLocks noChangeAspect="1"/>
          </p:cNvPicPr>
          <p:nvPr/>
        </p:nvPicPr>
        <p:blipFill rotWithShape="1">
          <a:blip r:embed="rId3">
            <a:extLst>
              <a:ext uri="{28A0092B-C50C-407E-A947-70E740481C1C}">
                <a14:useLocalDpi xmlns:a14="http://schemas.microsoft.com/office/drawing/2010/main" val="0"/>
              </a:ext>
            </a:extLst>
          </a:blip>
          <a:srcRect t="4685" r="44127" b="2443"/>
          <a:stretch/>
        </p:blipFill>
        <p:spPr bwMode="auto">
          <a:xfrm>
            <a:off x="980027" y="2832933"/>
            <a:ext cx="3876058" cy="3639135"/>
          </a:xfrm>
          <a:prstGeom prst="rect">
            <a:avLst/>
          </a:prstGeom>
          <a:noFill/>
          <a:ln>
            <a:noFill/>
          </a:ln>
          <a:extLst>
            <a:ext uri="{53640926-AAD7-44D8-BBD7-CCE9431645EC}">
              <a14:shadowObscured xmlns:a14="http://schemas.microsoft.com/office/drawing/2010/main"/>
            </a:ext>
          </a:extLst>
        </p:spPr>
      </p:pic>
      <p:pic>
        <p:nvPicPr>
          <p:cNvPr id="7" name="Immagine 6" descr="Monopole Antenna">
            <a:extLst>
              <a:ext uri="{FF2B5EF4-FFF2-40B4-BE49-F238E27FC236}">
                <a16:creationId xmlns:a16="http://schemas.microsoft.com/office/drawing/2014/main" id="{0CE8F3E5-9613-36C0-B407-8EE79E64F3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36112" y="3014458"/>
            <a:ext cx="4573693" cy="3383711"/>
          </a:xfrm>
          <a:prstGeom prst="rect">
            <a:avLst/>
          </a:prstGeom>
          <a:noFill/>
          <a:ln>
            <a:noFill/>
          </a:ln>
        </p:spPr>
      </p:pic>
      <p:pic>
        <p:nvPicPr>
          <p:cNvPr id="3074" name="Picture 2" descr="Telecommunication Monopole Antenna Tower , Antenna">
            <a:extLst>
              <a:ext uri="{FF2B5EF4-FFF2-40B4-BE49-F238E27FC236}">
                <a16:creationId xmlns:a16="http://schemas.microsoft.com/office/drawing/2014/main" id="{7FC68436-C6F3-5E45-B391-4AFE529A68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242" r="44768"/>
          <a:stretch/>
        </p:blipFill>
        <p:spPr bwMode="auto">
          <a:xfrm>
            <a:off x="11002105" y="330568"/>
            <a:ext cx="824724" cy="606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90894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3074"/>
                                        </p:tgtEl>
                                        <p:attrNameLst>
                                          <p:attrName>style.visibility</p:attrName>
                                        </p:attrNameLst>
                                      </p:cBhvr>
                                      <p:to>
                                        <p:strVal val="visible"/>
                                      </p:to>
                                    </p:set>
                                    <p:anim calcmode="lin" valueType="num">
                                      <p:cBhvr additive="base">
                                        <p:cTn id="24" dur="1000" fill="hold"/>
                                        <p:tgtEl>
                                          <p:spTgt spid="3074"/>
                                        </p:tgtEl>
                                        <p:attrNameLst>
                                          <p:attrName>ppt_x</p:attrName>
                                        </p:attrNameLst>
                                      </p:cBhvr>
                                      <p:tavLst>
                                        <p:tav tm="0">
                                          <p:val>
                                            <p:strVal val="#ppt_x"/>
                                          </p:val>
                                        </p:tav>
                                        <p:tav tm="100000">
                                          <p:val>
                                            <p:strVal val="#ppt_x"/>
                                          </p:val>
                                        </p:tav>
                                      </p:tavLst>
                                    </p:anim>
                                    <p:anim calcmode="lin" valueType="num">
                                      <p:cBhvr additive="base">
                                        <p:cTn id="25" dur="1000" fill="hold"/>
                                        <p:tgtEl>
                                          <p:spTgt spid="3074"/>
                                        </p:tgtEl>
                                        <p:attrNameLst>
                                          <p:attrName>ppt_y</p:attrName>
                                        </p:attrNameLst>
                                      </p:cBhvr>
                                      <p:tavLst>
                                        <p:tav tm="0">
                                          <p:val>
                                            <p:strVal val="1+#ppt_h/2"/>
                                          </p:val>
                                        </p:tav>
                                        <p:tav tm="100000">
                                          <p:val>
                                            <p:strVal val="#ppt_y"/>
                                          </p:val>
                                        </p:tav>
                                      </p:tavLst>
                                    </p:anim>
                                  </p:childTnLst>
                                </p:cTn>
                              </p:par>
                              <p:par>
                                <p:cTn id="26" presetID="26" presetClass="entr" presetSubtype="0" fill="hold" nodeType="withEffect">
                                  <p:stCondLst>
                                    <p:cond delay="100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80">
                                          <p:stCondLst>
                                            <p:cond delay="0"/>
                                          </p:stCondLst>
                                        </p:cTn>
                                        <p:tgtEl>
                                          <p:spTgt spid="6"/>
                                        </p:tgtEl>
                                      </p:cBhvr>
                                    </p:animEffect>
                                    <p:anim calcmode="lin" valueType="num">
                                      <p:cBhvr>
                                        <p:cTn id="2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4" dur="26">
                                          <p:stCondLst>
                                            <p:cond delay="650"/>
                                          </p:stCondLst>
                                        </p:cTn>
                                        <p:tgtEl>
                                          <p:spTgt spid="6"/>
                                        </p:tgtEl>
                                      </p:cBhvr>
                                      <p:to x="100000" y="60000"/>
                                    </p:animScale>
                                    <p:animScale>
                                      <p:cBhvr>
                                        <p:cTn id="35" dur="166" decel="50000">
                                          <p:stCondLst>
                                            <p:cond delay="676"/>
                                          </p:stCondLst>
                                        </p:cTn>
                                        <p:tgtEl>
                                          <p:spTgt spid="6"/>
                                        </p:tgtEl>
                                      </p:cBhvr>
                                      <p:to x="100000" y="100000"/>
                                    </p:animScale>
                                    <p:animScale>
                                      <p:cBhvr>
                                        <p:cTn id="36" dur="26">
                                          <p:stCondLst>
                                            <p:cond delay="1312"/>
                                          </p:stCondLst>
                                        </p:cTn>
                                        <p:tgtEl>
                                          <p:spTgt spid="6"/>
                                        </p:tgtEl>
                                      </p:cBhvr>
                                      <p:to x="100000" y="80000"/>
                                    </p:animScale>
                                    <p:animScale>
                                      <p:cBhvr>
                                        <p:cTn id="37" dur="166" decel="50000">
                                          <p:stCondLst>
                                            <p:cond delay="1338"/>
                                          </p:stCondLst>
                                        </p:cTn>
                                        <p:tgtEl>
                                          <p:spTgt spid="6"/>
                                        </p:tgtEl>
                                      </p:cBhvr>
                                      <p:to x="100000" y="100000"/>
                                    </p:animScale>
                                    <p:animScale>
                                      <p:cBhvr>
                                        <p:cTn id="38" dur="26">
                                          <p:stCondLst>
                                            <p:cond delay="1642"/>
                                          </p:stCondLst>
                                        </p:cTn>
                                        <p:tgtEl>
                                          <p:spTgt spid="6"/>
                                        </p:tgtEl>
                                      </p:cBhvr>
                                      <p:to x="100000" y="90000"/>
                                    </p:animScale>
                                    <p:animScale>
                                      <p:cBhvr>
                                        <p:cTn id="39" dur="166" decel="50000">
                                          <p:stCondLst>
                                            <p:cond delay="1668"/>
                                          </p:stCondLst>
                                        </p:cTn>
                                        <p:tgtEl>
                                          <p:spTgt spid="6"/>
                                        </p:tgtEl>
                                      </p:cBhvr>
                                      <p:to x="100000" y="100000"/>
                                    </p:animScale>
                                    <p:animScale>
                                      <p:cBhvr>
                                        <p:cTn id="40" dur="26">
                                          <p:stCondLst>
                                            <p:cond delay="1808"/>
                                          </p:stCondLst>
                                        </p:cTn>
                                        <p:tgtEl>
                                          <p:spTgt spid="6"/>
                                        </p:tgtEl>
                                      </p:cBhvr>
                                      <p:to x="100000" y="95000"/>
                                    </p:animScale>
                                    <p:animScale>
                                      <p:cBhvr>
                                        <p:cTn id="41" dur="166" decel="50000">
                                          <p:stCondLst>
                                            <p:cond delay="1834"/>
                                          </p:stCondLst>
                                        </p:cTn>
                                        <p:tgtEl>
                                          <p:spTgt spid="6"/>
                                        </p:tgtEl>
                                      </p:cBhvr>
                                      <p:to x="100000" y="100000"/>
                                    </p:animScale>
                                  </p:childTnLst>
                                </p:cTn>
                              </p:par>
                              <p:par>
                                <p:cTn id="42" presetID="45" presetClass="entr" presetSubtype="0" fill="hold" nodeType="withEffect">
                                  <p:stCondLst>
                                    <p:cond delay="100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2000"/>
                                        <p:tgtEl>
                                          <p:spTgt spid="7"/>
                                        </p:tgtEl>
                                      </p:cBhvr>
                                    </p:animEffect>
                                    <p:anim calcmode="lin" valueType="num">
                                      <p:cBhvr>
                                        <p:cTn id="45" dur="2000" fill="hold"/>
                                        <p:tgtEl>
                                          <p:spTgt spid="7"/>
                                        </p:tgtEl>
                                        <p:attrNameLst>
                                          <p:attrName>ppt_w</p:attrName>
                                        </p:attrNameLst>
                                      </p:cBhvr>
                                      <p:tavLst>
                                        <p:tav tm="0" fmla="#ppt_w*sin(2.5*pi*$)">
                                          <p:val>
                                            <p:fltVal val="0"/>
                                          </p:val>
                                        </p:tav>
                                        <p:tav tm="100000">
                                          <p:val>
                                            <p:fltVal val="1"/>
                                          </p:val>
                                        </p:tav>
                                      </p:tavLst>
                                    </p:anim>
                                    <p:anim calcmode="lin" valueType="num">
                                      <p:cBhvr>
                                        <p:cTn id="46"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0BB00-62D6-209B-BA76-819E60D8B7A4}"/>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2471C3A8-6B72-F1EA-2A44-3434DAC7D8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2" name="CasellaDiTesto 1">
            <a:extLst>
              <a:ext uri="{FF2B5EF4-FFF2-40B4-BE49-F238E27FC236}">
                <a16:creationId xmlns:a16="http://schemas.microsoft.com/office/drawing/2014/main" id="{4FC6C2D3-A190-6DFC-78F3-4DC19183A787}"/>
              </a:ext>
            </a:extLst>
          </p:cNvPr>
          <p:cNvSpPr txBox="1"/>
          <p:nvPr/>
        </p:nvSpPr>
        <p:spPr>
          <a:xfrm>
            <a:off x="161277" y="166002"/>
            <a:ext cx="3070195" cy="523220"/>
          </a:xfrm>
          <a:prstGeom prst="rect">
            <a:avLst/>
          </a:prstGeom>
          <a:noFill/>
          <a:ln w="19050">
            <a:solidFill>
              <a:schemeClr val="tx1"/>
            </a:solidFill>
          </a:ln>
        </p:spPr>
        <p:txBody>
          <a:bodyPr wrap="square">
            <a:spAutoFit/>
          </a:bodyPr>
          <a:lstStyle/>
          <a:p>
            <a:r>
              <a:rPr lang="it-IT" sz="2800" b="1" dirty="0">
                <a:latin typeface="Aptos" panose="020B0004020202020204" pitchFamily="34" charset="0"/>
                <a:ea typeface="Calibri" panose="020F0502020204030204" pitchFamily="34" charset="0"/>
                <a:cs typeface="Calibri Light" panose="020F0302020204030204" pitchFamily="34" charset="0"/>
              </a:rPr>
              <a:t>2</a:t>
            </a:r>
            <a:r>
              <a:rPr lang="it-IT" sz="2800" b="1" dirty="0">
                <a:effectLst/>
                <a:latin typeface="Aptos" panose="020B0004020202020204" pitchFamily="34" charset="0"/>
                <a:ea typeface="Calibri" panose="020F0502020204030204" pitchFamily="34" charset="0"/>
                <a:cs typeface="Calibri Light" panose="020F0302020204030204" pitchFamily="34" charset="0"/>
              </a:rPr>
              <a:t>. Antenna Dipolo</a:t>
            </a:r>
            <a:endParaRPr lang="it-IT" sz="2800" dirty="0"/>
          </a:p>
        </p:txBody>
      </p:sp>
      <p:pic>
        <p:nvPicPr>
          <p:cNvPr id="4098" name="Picture 2" descr="Risultato immagine per Antenna Dipolo">
            <a:extLst>
              <a:ext uri="{FF2B5EF4-FFF2-40B4-BE49-F238E27FC236}">
                <a16:creationId xmlns:a16="http://schemas.microsoft.com/office/drawing/2014/main" id="{0D6ABD62-23C6-C576-B37E-082C807FB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494" y="450646"/>
            <a:ext cx="3899517" cy="2035597"/>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descr="Radiation pattern of dipole antenna. | Download Scientific Diagram">
            <a:extLst>
              <a:ext uri="{FF2B5EF4-FFF2-40B4-BE49-F238E27FC236}">
                <a16:creationId xmlns:a16="http://schemas.microsoft.com/office/drawing/2014/main" id="{3756C35B-180C-C62D-A274-7FA52603FD67}"/>
              </a:ext>
            </a:extLst>
          </p:cNvPr>
          <p:cNvPicPr>
            <a:picLocks noChangeAspect="1"/>
          </p:cNvPicPr>
          <p:nvPr/>
        </p:nvPicPr>
        <p:blipFill rotWithShape="1">
          <a:blip r:embed="rId4">
            <a:extLst>
              <a:ext uri="{28A0092B-C50C-407E-A947-70E740481C1C}">
                <a14:useLocalDpi xmlns:a14="http://schemas.microsoft.com/office/drawing/2010/main" val="0"/>
              </a:ext>
            </a:extLst>
          </a:blip>
          <a:srcRect l="3164" t="8366" r="2743" b="3587"/>
          <a:stretch/>
        </p:blipFill>
        <p:spPr bwMode="auto">
          <a:xfrm>
            <a:off x="356795" y="1963722"/>
            <a:ext cx="4307126" cy="4269030"/>
          </a:xfrm>
          <a:prstGeom prst="rect">
            <a:avLst/>
          </a:prstGeom>
          <a:noFill/>
          <a:ln>
            <a:noFill/>
          </a:ln>
          <a:extLst>
            <a:ext uri="{53640926-AAD7-44D8-BBD7-CCE9431645EC}">
              <a14:shadowObscured xmlns:a14="http://schemas.microsoft.com/office/drawing/2010/main"/>
            </a:ext>
          </a:extLst>
        </p:spPr>
      </p:pic>
      <p:pic>
        <p:nvPicPr>
          <p:cNvPr id="4" name="Immagine 3" descr="13: Dipole fed in-line radiation pattern simulated using HFSS ...">
            <a:extLst>
              <a:ext uri="{FF2B5EF4-FFF2-40B4-BE49-F238E27FC236}">
                <a16:creationId xmlns:a16="http://schemas.microsoft.com/office/drawing/2014/main" id="{916D448C-608F-B1F2-21DF-E6EBC559100F}"/>
              </a:ext>
            </a:extLst>
          </p:cNvPr>
          <p:cNvPicPr>
            <a:picLocks noChangeAspect="1"/>
          </p:cNvPicPr>
          <p:nvPr/>
        </p:nvPicPr>
        <p:blipFill rotWithShape="1">
          <a:blip r:embed="rId5">
            <a:extLst>
              <a:ext uri="{28A0092B-C50C-407E-A947-70E740481C1C}">
                <a14:useLocalDpi xmlns:a14="http://schemas.microsoft.com/office/drawing/2010/main" val="0"/>
              </a:ext>
            </a:extLst>
          </a:blip>
          <a:srcRect l="3525" t="3150" r="2244" b="3895"/>
          <a:stretch/>
        </p:blipFill>
        <p:spPr bwMode="auto">
          <a:xfrm>
            <a:off x="5202128" y="2775500"/>
            <a:ext cx="4307125" cy="34572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5236668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4098"/>
                                        </p:tgtEl>
                                        <p:attrNameLst>
                                          <p:attrName>style.visibility</p:attrName>
                                        </p:attrNameLst>
                                      </p:cBhvr>
                                      <p:to>
                                        <p:strVal val="visible"/>
                                      </p:to>
                                    </p:set>
                                    <p:anim calcmode="lin" valueType="num">
                                      <p:cBhvr>
                                        <p:cTn id="24" dur="1000" fill="hold"/>
                                        <p:tgtEl>
                                          <p:spTgt spid="4098"/>
                                        </p:tgtEl>
                                        <p:attrNameLst>
                                          <p:attrName>ppt_w</p:attrName>
                                        </p:attrNameLst>
                                      </p:cBhvr>
                                      <p:tavLst>
                                        <p:tav tm="0">
                                          <p:val>
                                            <p:fltVal val="0"/>
                                          </p:val>
                                        </p:tav>
                                        <p:tav tm="100000">
                                          <p:val>
                                            <p:strVal val="#ppt_w"/>
                                          </p:val>
                                        </p:tav>
                                      </p:tavLst>
                                    </p:anim>
                                    <p:anim calcmode="lin" valueType="num">
                                      <p:cBhvr>
                                        <p:cTn id="25" dur="1000" fill="hold"/>
                                        <p:tgtEl>
                                          <p:spTgt spid="4098"/>
                                        </p:tgtEl>
                                        <p:attrNameLst>
                                          <p:attrName>ppt_h</p:attrName>
                                        </p:attrNameLst>
                                      </p:cBhvr>
                                      <p:tavLst>
                                        <p:tav tm="0">
                                          <p:val>
                                            <p:fltVal val="0"/>
                                          </p:val>
                                        </p:tav>
                                        <p:tav tm="100000">
                                          <p:val>
                                            <p:strVal val="#ppt_h"/>
                                          </p:val>
                                        </p:tav>
                                      </p:tavLst>
                                    </p:anim>
                                    <p:anim calcmode="lin" valueType="num">
                                      <p:cBhvr>
                                        <p:cTn id="26" dur="1000" fill="hold"/>
                                        <p:tgtEl>
                                          <p:spTgt spid="4098"/>
                                        </p:tgtEl>
                                        <p:attrNameLst>
                                          <p:attrName>style.rotation</p:attrName>
                                        </p:attrNameLst>
                                      </p:cBhvr>
                                      <p:tavLst>
                                        <p:tav tm="0">
                                          <p:val>
                                            <p:fltVal val="90"/>
                                          </p:val>
                                        </p:tav>
                                        <p:tav tm="100000">
                                          <p:val>
                                            <p:fltVal val="0"/>
                                          </p:val>
                                        </p:tav>
                                      </p:tavLst>
                                    </p:anim>
                                    <p:animEffect transition="in" filter="fade">
                                      <p:cBhvr>
                                        <p:cTn id="27" dur="1000"/>
                                        <p:tgtEl>
                                          <p:spTgt spid="4098"/>
                                        </p:tgtEl>
                                      </p:cBhvr>
                                    </p:animEffect>
                                  </p:childTnLst>
                                </p:cTn>
                              </p:par>
                              <p:par>
                                <p:cTn id="28" presetID="6" presetClass="entr" presetSubtype="16" fill="hold" nodeType="withEffect">
                                  <p:stCondLst>
                                    <p:cond delay="1000"/>
                                  </p:stCondLst>
                                  <p:childTnLst>
                                    <p:set>
                                      <p:cBhvr>
                                        <p:cTn id="29" dur="1" fill="hold">
                                          <p:stCondLst>
                                            <p:cond delay="0"/>
                                          </p:stCondLst>
                                        </p:cTn>
                                        <p:tgtEl>
                                          <p:spTgt spid="3"/>
                                        </p:tgtEl>
                                        <p:attrNameLst>
                                          <p:attrName>style.visibility</p:attrName>
                                        </p:attrNameLst>
                                      </p:cBhvr>
                                      <p:to>
                                        <p:strVal val="visible"/>
                                      </p:to>
                                    </p:set>
                                    <p:animEffect transition="in" filter="circle(in)">
                                      <p:cBhvr>
                                        <p:cTn id="30" dur="2000"/>
                                        <p:tgtEl>
                                          <p:spTgt spid="3"/>
                                        </p:tgtEl>
                                      </p:cBhvr>
                                    </p:animEffect>
                                  </p:childTnLst>
                                </p:cTn>
                              </p:par>
                              <p:par>
                                <p:cTn id="31" presetID="22" presetClass="entr" presetSubtype="4" fill="hold" nodeType="withEffect">
                                  <p:stCondLst>
                                    <p:cond delay="100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08D88-81F7-8B52-2561-5814C2DFAEE6}"/>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2E7C1386-87A6-2B1E-EB0A-26333B70D4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2" name="CasellaDiTesto 1">
            <a:extLst>
              <a:ext uri="{FF2B5EF4-FFF2-40B4-BE49-F238E27FC236}">
                <a16:creationId xmlns:a16="http://schemas.microsoft.com/office/drawing/2014/main" id="{1586E3FE-E458-8742-5A73-196CBAECE793}"/>
              </a:ext>
            </a:extLst>
          </p:cNvPr>
          <p:cNvSpPr txBox="1"/>
          <p:nvPr/>
        </p:nvSpPr>
        <p:spPr>
          <a:xfrm>
            <a:off x="161277" y="166002"/>
            <a:ext cx="3478568" cy="523220"/>
          </a:xfrm>
          <a:prstGeom prst="rect">
            <a:avLst/>
          </a:prstGeom>
          <a:noFill/>
          <a:ln w="19050">
            <a:solidFill>
              <a:schemeClr val="tx1"/>
            </a:solidFill>
          </a:ln>
        </p:spPr>
        <p:txBody>
          <a:bodyPr wrap="square">
            <a:spAutoFit/>
          </a:bodyPr>
          <a:lstStyle/>
          <a:p>
            <a:r>
              <a:rPr lang="it-IT" sz="2800" b="1" dirty="0">
                <a:effectLst/>
                <a:latin typeface="Aptos" panose="020B0004020202020204" pitchFamily="34" charset="0"/>
                <a:ea typeface="Calibri" panose="020F0502020204030204" pitchFamily="34" charset="0"/>
                <a:cs typeface="Calibri Light" panose="020F0302020204030204" pitchFamily="34" charset="0"/>
              </a:rPr>
              <a:t>3. Antenna </a:t>
            </a:r>
            <a:r>
              <a:rPr lang="it-IT" sz="2800" b="1" dirty="0" err="1">
                <a:effectLst/>
                <a:latin typeface="Aptos" panose="020B0004020202020204" pitchFamily="34" charset="0"/>
                <a:ea typeface="Calibri" panose="020F0502020204030204" pitchFamily="34" charset="0"/>
                <a:cs typeface="Calibri Light" panose="020F0302020204030204" pitchFamily="34" charset="0"/>
              </a:rPr>
              <a:t>Yagi</a:t>
            </a:r>
            <a:r>
              <a:rPr lang="it-IT" sz="2800" b="1" dirty="0">
                <a:effectLst/>
                <a:latin typeface="Aptos" panose="020B0004020202020204" pitchFamily="34" charset="0"/>
                <a:ea typeface="Calibri" panose="020F0502020204030204" pitchFamily="34" charset="0"/>
                <a:cs typeface="Calibri Light" panose="020F0302020204030204" pitchFamily="34" charset="0"/>
              </a:rPr>
              <a:t>-Uda</a:t>
            </a:r>
            <a:endParaRPr lang="it-IT" sz="2800" dirty="0"/>
          </a:p>
        </p:txBody>
      </p:sp>
      <p:pic>
        <p:nvPicPr>
          <p:cNvPr id="3" name="Immagine 2" descr="Ubiquiti PowerBeam ac 300 mm Dish Reflector Design | NetWifiWorks.com">
            <a:extLst>
              <a:ext uri="{FF2B5EF4-FFF2-40B4-BE49-F238E27FC236}">
                <a16:creationId xmlns:a16="http://schemas.microsoft.com/office/drawing/2014/main" id="{7347CED5-2D64-0111-3474-7A4B1FF1AF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568" y="1769726"/>
            <a:ext cx="4485028" cy="4467577"/>
          </a:xfrm>
          <a:prstGeom prst="rect">
            <a:avLst/>
          </a:prstGeom>
          <a:noFill/>
          <a:ln>
            <a:noFill/>
          </a:ln>
        </p:spPr>
      </p:pic>
      <p:pic>
        <p:nvPicPr>
          <p:cNvPr id="5122" name="Picture 2" descr="テレビアンテナの種類を教えて！ 地デジ・BS・CSの違いを元工事士が解説 | アンテナ相談室">
            <a:extLst>
              <a:ext uri="{FF2B5EF4-FFF2-40B4-BE49-F238E27FC236}">
                <a16:creationId xmlns:a16="http://schemas.microsoft.com/office/drawing/2014/main" id="{1DDB583F-1EE6-0D17-5093-86AB40E7A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0330" y="262401"/>
            <a:ext cx="4382474" cy="291580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i-Fi Booster Yagi–Uda Antenna">
            <a:extLst>
              <a:ext uri="{FF2B5EF4-FFF2-40B4-BE49-F238E27FC236}">
                <a16:creationId xmlns:a16="http://schemas.microsoft.com/office/drawing/2014/main" id="{01736B2C-532C-97BF-E3A3-CE1112525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9360" y="3679794"/>
            <a:ext cx="5012924" cy="2853338"/>
          </a:xfrm>
          <a:prstGeom prst="rect">
            <a:avLst/>
          </a:prstGeom>
          <a:solidFill>
            <a:schemeClr val="bg1"/>
          </a:solidFill>
        </p:spPr>
      </p:pic>
    </p:spTree>
    <p:extLst>
      <p:ext uri="{BB962C8B-B14F-4D97-AF65-F5344CB8AC3E}">
        <p14:creationId xmlns:p14="http://schemas.microsoft.com/office/powerpoint/2010/main" val="41157083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122"/>
                                        </p:tgtEl>
                                        <p:attrNameLst>
                                          <p:attrName>style.visibility</p:attrName>
                                        </p:attrNameLst>
                                      </p:cBhvr>
                                      <p:to>
                                        <p:strVal val="visible"/>
                                      </p:to>
                                    </p:set>
                                    <p:animEffect transition="in" filter="fade">
                                      <p:cBhvr>
                                        <p:cTn id="24" dur="500"/>
                                        <p:tgtEl>
                                          <p:spTgt spid="5122"/>
                                        </p:tgtEl>
                                      </p:cBhvr>
                                    </p:animEffect>
                                  </p:childTnLst>
                                </p:cTn>
                              </p:par>
                              <p:par>
                                <p:cTn id="25" presetID="42" presetClass="entr" presetSubtype="0" fill="hold" nodeType="withEffect">
                                  <p:stCondLst>
                                    <p:cond delay="10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16" presetClass="entr" presetSubtype="21" fill="hold" nodeType="withEffect">
                                  <p:stCondLst>
                                    <p:cond delay="1000"/>
                                  </p:stCondLst>
                                  <p:childTnLst>
                                    <p:set>
                                      <p:cBhvr>
                                        <p:cTn id="31" dur="1" fill="hold">
                                          <p:stCondLst>
                                            <p:cond delay="0"/>
                                          </p:stCondLst>
                                        </p:cTn>
                                        <p:tgtEl>
                                          <p:spTgt spid="5124"/>
                                        </p:tgtEl>
                                        <p:attrNameLst>
                                          <p:attrName>style.visibility</p:attrName>
                                        </p:attrNameLst>
                                      </p:cBhvr>
                                      <p:to>
                                        <p:strVal val="visible"/>
                                      </p:to>
                                    </p:set>
                                    <p:animEffect transition="in" filter="barn(inVertical)">
                                      <p:cBhvr>
                                        <p:cTn id="3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BB34D-6E83-7185-74EC-A7A7FA76454D}"/>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ED4146EB-0976-239D-A3A9-7E69CE11A0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2" name="CasellaDiTesto 1">
            <a:extLst>
              <a:ext uri="{FF2B5EF4-FFF2-40B4-BE49-F238E27FC236}">
                <a16:creationId xmlns:a16="http://schemas.microsoft.com/office/drawing/2014/main" id="{FC95A7E1-18A4-1767-DF72-2213AD0C714A}"/>
              </a:ext>
            </a:extLst>
          </p:cNvPr>
          <p:cNvSpPr txBox="1"/>
          <p:nvPr/>
        </p:nvSpPr>
        <p:spPr>
          <a:xfrm>
            <a:off x="161277" y="166002"/>
            <a:ext cx="3478568" cy="523220"/>
          </a:xfrm>
          <a:prstGeom prst="rect">
            <a:avLst/>
          </a:prstGeom>
          <a:noFill/>
          <a:ln w="19050">
            <a:solidFill>
              <a:schemeClr val="tx1"/>
            </a:solidFill>
          </a:ln>
        </p:spPr>
        <p:txBody>
          <a:bodyPr wrap="square">
            <a:spAutoFit/>
          </a:bodyPr>
          <a:lstStyle/>
          <a:p>
            <a:r>
              <a:rPr lang="it-IT" sz="2800" b="1" dirty="0">
                <a:latin typeface="Aptos" panose="020B0004020202020204" pitchFamily="34" charset="0"/>
                <a:ea typeface="Calibri" panose="020F0502020204030204" pitchFamily="34" charset="0"/>
                <a:cs typeface="Calibri Light" panose="020F0302020204030204" pitchFamily="34" charset="0"/>
              </a:rPr>
              <a:t>4</a:t>
            </a:r>
            <a:r>
              <a:rPr lang="it-IT" sz="2800" b="1" dirty="0">
                <a:effectLst/>
                <a:latin typeface="Aptos" panose="020B0004020202020204" pitchFamily="34" charset="0"/>
                <a:ea typeface="Calibri" panose="020F0502020204030204" pitchFamily="34" charset="0"/>
                <a:cs typeface="Calibri Light" panose="020F0302020204030204" pitchFamily="34" charset="0"/>
              </a:rPr>
              <a:t>. Antenna a Tromba</a:t>
            </a:r>
            <a:endParaRPr lang="it-IT" sz="2800" dirty="0"/>
          </a:p>
        </p:txBody>
      </p:sp>
      <p:pic>
        <p:nvPicPr>
          <p:cNvPr id="3" name="Immagine 2" descr="Horn Antenna Radiation Pattern">
            <a:extLst>
              <a:ext uri="{FF2B5EF4-FFF2-40B4-BE49-F238E27FC236}">
                <a16:creationId xmlns:a16="http://schemas.microsoft.com/office/drawing/2014/main" id="{3A990E5D-EF8C-2DDB-6A26-E6931B3E97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133" y="1703415"/>
            <a:ext cx="4530366" cy="3451170"/>
          </a:xfrm>
          <a:prstGeom prst="rect">
            <a:avLst/>
          </a:prstGeom>
          <a:noFill/>
          <a:ln>
            <a:noFill/>
          </a:ln>
        </p:spPr>
      </p:pic>
      <p:pic>
        <p:nvPicPr>
          <p:cNvPr id="4" name="Immagine 3" descr="The Horn Antenna - Radiation Pattern">
            <a:extLst>
              <a:ext uri="{FF2B5EF4-FFF2-40B4-BE49-F238E27FC236}">
                <a16:creationId xmlns:a16="http://schemas.microsoft.com/office/drawing/2014/main" id="{28F887CA-AC4F-B15C-978A-67577759602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45656" y="3160765"/>
            <a:ext cx="3978748" cy="3451170"/>
          </a:xfrm>
          <a:prstGeom prst="rect">
            <a:avLst/>
          </a:prstGeom>
          <a:noFill/>
          <a:ln>
            <a:noFill/>
          </a:ln>
        </p:spPr>
      </p:pic>
      <p:pic>
        <p:nvPicPr>
          <p:cNvPr id="6146" name="Picture 2" descr="无线电天线 - SAS-571 - A.H. Systems - 宽带 / 圆锥形 / 坚固型">
            <a:extLst>
              <a:ext uri="{FF2B5EF4-FFF2-40B4-BE49-F238E27FC236}">
                <a16:creationId xmlns:a16="http://schemas.microsoft.com/office/drawing/2014/main" id="{C3B63BB2-87D5-5C56-C3A2-6CFEC3F98A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5752" y="594062"/>
            <a:ext cx="3304899" cy="330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3859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6146"/>
                                        </p:tgtEl>
                                        <p:attrNameLst>
                                          <p:attrName>style.visibility</p:attrName>
                                        </p:attrNameLst>
                                      </p:cBhvr>
                                      <p:to>
                                        <p:strVal val="visible"/>
                                      </p:to>
                                    </p:set>
                                    <p:anim calcmode="lin" valueType="num">
                                      <p:cBhvr>
                                        <p:cTn id="24" dur="500" fill="hold"/>
                                        <p:tgtEl>
                                          <p:spTgt spid="6146"/>
                                        </p:tgtEl>
                                        <p:attrNameLst>
                                          <p:attrName>ppt_w</p:attrName>
                                        </p:attrNameLst>
                                      </p:cBhvr>
                                      <p:tavLst>
                                        <p:tav tm="0">
                                          <p:val>
                                            <p:fltVal val="0"/>
                                          </p:val>
                                        </p:tav>
                                        <p:tav tm="100000">
                                          <p:val>
                                            <p:strVal val="#ppt_w"/>
                                          </p:val>
                                        </p:tav>
                                      </p:tavLst>
                                    </p:anim>
                                    <p:anim calcmode="lin" valueType="num">
                                      <p:cBhvr>
                                        <p:cTn id="25" dur="500" fill="hold"/>
                                        <p:tgtEl>
                                          <p:spTgt spid="6146"/>
                                        </p:tgtEl>
                                        <p:attrNameLst>
                                          <p:attrName>ppt_h</p:attrName>
                                        </p:attrNameLst>
                                      </p:cBhvr>
                                      <p:tavLst>
                                        <p:tav tm="0">
                                          <p:val>
                                            <p:fltVal val="0"/>
                                          </p:val>
                                        </p:tav>
                                        <p:tav tm="100000">
                                          <p:val>
                                            <p:strVal val="#ppt_h"/>
                                          </p:val>
                                        </p:tav>
                                      </p:tavLst>
                                    </p:anim>
                                    <p:animEffect transition="in" filter="fade">
                                      <p:cBhvr>
                                        <p:cTn id="26" dur="500"/>
                                        <p:tgtEl>
                                          <p:spTgt spid="6146"/>
                                        </p:tgtEl>
                                      </p:cBhvr>
                                    </p:animEffect>
                                  </p:childTnLst>
                                </p:cTn>
                              </p:par>
                              <p:par>
                                <p:cTn id="27" presetID="2" presetClass="entr" presetSubtype="4" fill="hold" nodeType="withEffect">
                                  <p:stCondLst>
                                    <p:cond delay="100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10" presetClass="entr" presetSubtype="0" fill="hold" nodeType="withEffect">
                                  <p:stCondLst>
                                    <p:cond delay="10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F6EAC-9D53-061D-3DA4-A7CCE8D24549}"/>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C8AC5160-E33B-1901-94C4-8338C8033D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2" name="CasellaDiTesto 1">
            <a:extLst>
              <a:ext uri="{FF2B5EF4-FFF2-40B4-BE49-F238E27FC236}">
                <a16:creationId xmlns:a16="http://schemas.microsoft.com/office/drawing/2014/main" id="{79A28543-0EEF-41C9-1006-5C08CB5AAD91}"/>
              </a:ext>
            </a:extLst>
          </p:cNvPr>
          <p:cNvSpPr txBox="1"/>
          <p:nvPr/>
        </p:nvSpPr>
        <p:spPr>
          <a:xfrm>
            <a:off x="161277" y="166002"/>
            <a:ext cx="4428478" cy="523220"/>
          </a:xfrm>
          <a:prstGeom prst="rect">
            <a:avLst/>
          </a:prstGeom>
          <a:noFill/>
          <a:ln w="19050">
            <a:solidFill>
              <a:schemeClr val="tx1"/>
            </a:solidFill>
          </a:ln>
        </p:spPr>
        <p:txBody>
          <a:bodyPr wrap="square">
            <a:spAutoFit/>
          </a:bodyPr>
          <a:lstStyle/>
          <a:p>
            <a:r>
              <a:rPr lang="it-IT" sz="2800" b="1" dirty="0">
                <a:effectLst/>
                <a:latin typeface="Aptos" panose="020B0004020202020204" pitchFamily="34" charset="0"/>
                <a:ea typeface="Calibri" panose="020F0502020204030204" pitchFamily="34" charset="0"/>
                <a:cs typeface="Calibri Light" panose="020F0302020204030204" pitchFamily="34" charset="0"/>
              </a:rPr>
              <a:t>5. Antenna a Microstriscia</a:t>
            </a:r>
            <a:endParaRPr lang="it-IT" sz="2800" dirty="0"/>
          </a:p>
        </p:txBody>
      </p:sp>
      <p:pic>
        <p:nvPicPr>
          <p:cNvPr id="3" name="Immagine 2" descr="Radiation pattern of microstrip antenna element | Download Scientific ...">
            <a:extLst>
              <a:ext uri="{FF2B5EF4-FFF2-40B4-BE49-F238E27FC236}">
                <a16:creationId xmlns:a16="http://schemas.microsoft.com/office/drawing/2014/main" id="{F445FE8F-758F-DC48-2E61-7B2E55AF56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77" y="2289745"/>
            <a:ext cx="3455681" cy="4132855"/>
          </a:xfrm>
          <a:prstGeom prst="rect">
            <a:avLst/>
          </a:prstGeom>
          <a:noFill/>
          <a:ln>
            <a:noFill/>
          </a:ln>
        </p:spPr>
      </p:pic>
      <p:pic>
        <p:nvPicPr>
          <p:cNvPr id="4" name="Immagine 3" descr="Microstrip Patch Antenna Radiation Pattern">
            <a:extLst>
              <a:ext uri="{FF2B5EF4-FFF2-40B4-BE49-F238E27FC236}">
                <a16:creationId xmlns:a16="http://schemas.microsoft.com/office/drawing/2014/main" id="{F4B24A1D-33BA-06F5-8F39-2FAA1705ED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81761" y="3305016"/>
            <a:ext cx="4428477" cy="3321771"/>
          </a:xfrm>
          <a:prstGeom prst="rect">
            <a:avLst/>
          </a:prstGeom>
          <a:noFill/>
          <a:ln>
            <a:noFill/>
          </a:ln>
        </p:spPr>
      </p:pic>
      <p:pic>
        <p:nvPicPr>
          <p:cNvPr id="7170" name="Picture 2" descr="Risultato immagine per Antenna a Microstriscia">
            <a:extLst>
              <a:ext uri="{FF2B5EF4-FFF2-40B4-BE49-F238E27FC236}">
                <a16:creationId xmlns:a16="http://schemas.microsoft.com/office/drawing/2014/main" id="{9A6D971C-8655-F3BD-8B14-1BD4C2915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5486" y="166002"/>
            <a:ext cx="3651265" cy="371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970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4" presetClass="entr" presetSubtype="10" fill="hold" nodeType="afterEffect">
                                  <p:stCondLst>
                                    <p:cond delay="0"/>
                                  </p:stCondLst>
                                  <p:childTnLst>
                                    <p:set>
                                      <p:cBhvr>
                                        <p:cTn id="23" dur="1" fill="hold">
                                          <p:stCondLst>
                                            <p:cond delay="0"/>
                                          </p:stCondLst>
                                        </p:cTn>
                                        <p:tgtEl>
                                          <p:spTgt spid="7170"/>
                                        </p:tgtEl>
                                        <p:attrNameLst>
                                          <p:attrName>style.visibility</p:attrName>
                                        </p:attrNameLst>
                                      </p:cBhvr>
                                      <p:to>
                                        <p:strVal val="visible"/>
                                      </p:to>
                                    </p:set>
                                    <p:animEffect transition="in" filter="randombar(horizontal)">
                                      <p:cBhvr>
                                        <p:cTn id="24" dur="500"/>
                                        <p:tgtEl>
                                          <p:spTgt spid="7170"/>
                                        </p:tgtEl>
                                      </p:cBhvr>
                                    </p:animEffect>
                                  </p:childTnLst>
                                </p:cTn>
                              </p:par>
                              <p:par>
                                <p:cTn id="25" presetID="6" presetClass="entr" presetSubtype="16" fill="hold" nodeType="withEffect">
                                  <p:stCondLst>
                                    <p:cond delay="500"/>
                                  </p:stCondLst>
                                  <p:childTnLst>
                                    <p:set>
                                      <p:cBhvr>
                                        <p:cTn id="26" dur="1" fill="hold">
                                          <p:stCondLst>
                                            <p:cond delay="0"/>
                                          </p:stCondLst>
                                        </p:cTn>
                                        <p:tgtEl>
                                          <p:spTgt spid="3"/>
                                        </p:tgtEl>
                                        <p:attrNameLst>
                                          <p:attrName>style.visibility</p:attrName>
                                        </p:attrNameLst>
                                      </p:cBhvr>
                                      <p:to>
                                        <p:strVal val="visible"/>
                                      </p:to>
                                    </p:set>
                                    <p:animEffect transition="in" filter="circle(in)">
                                      <p:cBhvr>
                                        <p:cTn id="27" dur="2000"/>
                                        <p:tgtEl>
                                          <p:spTgt spid="3"/>
                                        </p:tgtEl>
                                      </p:cBhvr>
                                    </p:animEffect>
                                  </p:childTnLst>
                                </p:cTn>
                              </p:par>
                              <p:par>
                                <p:cTn id="28" presetID="21" presetClass="entr" presetSubtype="1" fill="hold" nodeType="withEffect">
                                  <p:stCondLst>
                                    <p:cond delay="500"/>
                                  </p:stCondLst>
                                  <p:childTnLst>
                                    <p:set>
                                      <p:cBhvr>
                                        <p:cTn id="29" dur="1" fill="hold">
                                          <p:stCondLst>
                                            <p:cond delay="0"/>
                                          </p:stCondLst>
                                        </p:cTn>
                                        <p:tgtEl>
                                          <p:spTgt spid="4"/>
                                        </p:tgtEl>
                                        <p:attrNameLst>
                                          <p:attrName>style.visibility</p:attrName>
                                        </p:attrNameLst>
                                      </p:cBhvr>
                                      <p:to>
                                        <p:strVal val="visible"/>
                                      </p:to>
                                    </p:set>
                                    <p:animEffect transition="in" filter="wheel(1)">
                                      <p:cBhvr>
                                        <p:cTn id="3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FA69D-7E1A-BFBD-1844-FA0554C0F271}"/>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BD37578A-71FF-AA72-D8F8-523AC65EA9A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2" name="CasellaDiTesto 1">
            <a:extLst>
              <a:ext uri="{FF2B5EF4-FFF2-40B4-BE49-F238E27FC236}">
                <a16:creationId xmlns:a16="http://schemas.microsoft.com/office/drawing/2014/main" id="{458312D2-6FDA-C998-9335-DF206EE71865}"/>
              </a:ext>
            </a:extLst>
          </p:cNvPr>
          <p:cNvSpPr txBox="1"/>
          <p:nvPr/>
        </p:nvSpPr>
        <p:spPr>
          <a:xfrm>
            <a:off x="161277" y="166002"/>
            <a:ext cx="3718265" cy="523220"/>
          </a:xfrm>
          <a:prstGeom prst="rect">
            <a:avLst/>
          </a:prstGeom>
          <a:noFill/>
          <a:ln w="19050">
            <a:solidFill>
              <a:schemeClr val="tx1"/>
            </a:solidFill>
          </a:ln>
        </p:spPr>
        <p:txBody>
          <a:bodyPr wrap="square">
            <a:spAutoFit/>
          </a:bodyPr>
          <a:lstStyle/>
          <a:p>
            <a:r>
              <a:rPr lang="it-IT" sz="2800" b="1" dirty="0">
                <a:latin typeface="Aptos" panose="020B0004020202020204" pitchFamily="34" charset="0"/>
                <a:ea typeface="Calibri" panose="020F0502020204030204" pitchFamily="34" charset="0"/>
                <a:cs typeface="Calibri Light" panose="020F0302020204030204" pitchFamily="34" charset="0"/>
              </a:rPr>
              <a:t>6</a:t>
            </a:r>
            <a:r>
              <a:rPr lang="it-IT" sz="2800" b="1" dirty="0">
                <a:effectLst/>
                <a:latin typeface="Aptos" panose="020B0004020202020204" pitchFamily="34" charset="0"/>
                <a:ea typeface="Calibri" panose="020F0502020204030204" pitchFamily="34" charset="0"/>
                <a:cs typeface="Calibri Light" panose="020F0302020204030204" pitchFamily="34" charset="0"/>
              </a:rPr>
              <a:t>. Antenna Parabolica</a:t>
            </a:r>
            <a:endParaRPr lang="it-IT" sz="2800" dirty="0"/>
          </a:p>
        </p:txBody>
      </p:sp>
      <p:pic>
        <p:nvPicPr>
          <p:cNvPr id="3" name="Immagine 2" descr="Parabolic Antenna Radiation Pattern">
            <a:extLst>
              <a:ext uri="{FF2B5EF4-FFF2-40B4-BE49-F238E27FC236}">
                <a16:creationId xmlns:a16="http://schemas.microsoft.com/office/drawing/2014/main" id="{757B26F5-6A81-E850-A327-46CEB85CD15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593" y="2212151"/>
            <a:ext cx="3992224" cy="3916651"/>
          </a:xfrm>
          <a:prstGeom prst="rect">
            <a:avLst/>
          </a:prstGeom>
          <a:noFill/>
          <a:ln>
            <a:noFill/>
          </a:ln>
        </p:spPr>
      </p:pic>
      <p:pic>
        <p:nvPicPr>
          <p:cNvPr id="4" name="Immagine 3" descr="Parabolic Antenna Radiation Pattern">
            <a:extLst>
              <a:ext uri="{FF2B5EF4-FFF2-40B4-BE49-F238E27FC236}">
                <a16:creationId xmlns:a16="http://schemas.microsoft.com/office/drawing/2014/main" id="{C33FF69D-6A78-B248-05B5-EEB6005211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26026" y="4424301"/>
            <a:ext cx="5512107" cy="2353661"/>
          </a:xfrm>
          <a:prstGeom prst="rect">
            <a:avLst/>
          </a:prstGeom>
          <a:noFill/>
          <a:ln>
            <a:noFill/>
          </a:ln>
        </p:spPr>
      </p:pic>
      <p:pic>
        <p:nvPicPr>
          <p:cNvPr id="8194" name="Picture 2" descr="Antenna parabolica immagine stock. Immagine di sistema - 1157257">
            <a:extLst>
              <a:ext uri="{FF2B5EF4-FFF2-40B4-BE49-F238E27FC236}">
                <a16:creationId xmlns:a16="http://schemas.microsoft.com/office/drawing/2014/main" id="{1B869056-4E03-3FD4-9E92-5B359BED62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8664" y="253825"/>
            <a:ext cx="2937489" cy="391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319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8194"/>
                                        </p:tgtEl>
                                        <p:attrNameLst>
                                          <p:attrName>style.visibility</p:attrName>
                                        </p:attrNameLst>
                                      </p:cBhvr>
                                      <p:to>
                                        <p:strVal val="visible"/>
                                      </p:to>
                                    </p:set>
                                    <p:anim calcmode="lin" valueType="num">
                                      <p:cBhvr additive="base">
                                        <p:cTn id="24" dur="500" fill="hold"/>
                                        <p:tgtEl>
                                          <p:spTgt spid="8194"/>
                                        </p:tgtEl>
                                        <p:attrNameLst>
                                          <p:attrName>ppt_x</p:attrName>
                                        </p:attrNameLst>
                                      </p:cBhvr>
                                      <p:tavLst>
                                        <p:tav tm="0">
                                          <p:val>
                                            <p:strVal val="#ppt_x"/>
                                          </p:val>
                                        </p:tav>
                                        <p:tav tm="100000">
                                          <p:val>
                                            <p:strVal val="#ppt_x"/>
                                          </p:val>
                                        </p:tav>
                                      </p:tavLst>
                                    </p:anim>
                                    <p:anim calcmode="lin" valueType="num">
                                      <p:cBhvr additive="base">
                                        <p:cTn id="25" dur="500" fill="hold"/>
                                        <p:tgtEl>
                                          <p:spTgt spid="8194"/>
                                        </p:tgtEl>
                                        <p:attrNameLst>
                                          <p:attrName>ppt_y</p:attrName>
                                        </p:attrNameLst>
                                      </p:cBhvr>
                                      <p:tavLst>
                                        <p:tav tm="0">
                                          <p:val>
                                            <p:strVal val="1+#ppt_h/2"/>
                                          </p:val>
                                        </p:tav>
                                        <p:tav tm="100000">
                                          <p:val>
                                            <p:strVal val="#ppt_y"/>
                                          </p:val>
                                        </p:tav>
                                      </p:tavLst>
                                    </p:anim>
                                  </p:childTnLst>
                                </p:cTn>
                              </p:par>
                              <p:par>
                                <p:cTn id="26" presetID="22" presetClass="entr" presetSubtype="4" fill="hold" nodeType="withEffect">
                                  <p:stCondLst>
                                    <p:cond delay="100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par>
                                <p:cTn id="29" presetID="10" presetClass="entr" presetSubtype="0" fill="hold" nodeType="withEffect">
                                  <p:stCondLst>
                                    <p:cond delay="10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51E67-4A09-28BE-DA39-B78CC26882C1}"/>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3B5B7C4D-3158-1FD1-D88E-A556706F7B4E}"/>
              </a:ext>
            </a:extLst>
          </p:cNvPr>
          <p:cNvPicPr>
            <a:picLocks noChangeAspect="1"/>
          </p:cNvPicPr>
          <p:nvPr/>
        </p:nvPicPr>
        <p:blipFill>
          <a:blip r:embed="rId2"/>
          <a:stretch>
            <a:fillRect/>
          </a:stretch>
        </p:blipFill>
        <p:spPr>
          <a:xfrm>
            <a:off x="0" y="0"/>
            <a:ext cx="12192000" cy="6858000"/>
          </a:xfrm>
          <a:prstGeom prst="rect">
            <a:avLst/>
          </a:prstGeom>
        </p:spPr>
      </p:pic>
      <p:sp>
        <p:nvSpPr>
          <p:cNvPr id="8" name="CasellaDiTesto 7">
            <a:extLst>
              <a:ext uri="{FF2B5EF4-FFF2-40B4-BE49-F238E27FC236}">
                <a16:creationId xmlns:a16="http://schemas.microsoft.com/office/drawing/2014/main" id="{A2441DC1-E635-B9AD-BE3B-9DC286542385}"/>
              </a:ext>
            </a:extLst>
          </p:cNvPr>
          <p:cNvSpPr txBox="1"/>
          <p:nvPr/>
        </p:nvSpPr>
        <p:spPr>
          <a:xfrm>
            <a:off x="2760333" y="150839"/>
            <a:ext cx="9323025" cy="1938992"/>
          </a:xfrm>
          <a:prstGeom prst="rect">
            <a:avLst/>
          </a:prstGeom>
          <a:solidFill>
            <a:schemeClr val="bg1"/>
          </a:solidFill>
          <a:ln w="19050">
            <a:solidFill>
              <a:schemeClr val="tx1"/>
            </a:solidFill>
          </a:ln>
          <a:effectLst>
            <a:glow rad="228600">
              <a:schemeClr val="accent3">
                <a:satMod val="175000"/>
                <a:alpha val="40000"/>
              </a:schemeClr>
            </a:glow>
          </a:effectLst>
        </p:spPr>
        <p:txBody>
          <a:bodyPr wrap="square">
            <a:spAutoFit/>
          </a:bodyPr>
          <a:lstStyle/>
          <a:p>
            <a:pPr algn="r"/>
            <a:r>
              <a:rPr lang="it-IT" sz="6000" b="1" i="1" dirty="0"/>
              <a:t>Grazie per la vostra attenzione e partecipazione!</a:t>
            </a:r>
          </a:p>
        </p:txBody>
      </p:sp>
      <p:sp>
        <p:nvSpPr>
          <p:cNvPr id="11" name="CasellaDiTesto 10">
            <a:extLst>
              <a:ext uri="{FF2B5EF4-FFF2-40B4-BE49-F238E27FC236}">
                <a16:creationId xmlns:a16="http://schemas.microsoft.com/office/drawing/2014/main" id="{E961D4B4-5814-4B86-5EDC-BF247876FFAF}"/>
              </a:ext>
            </a:extLst>
          </p:cNvPr>
          <p:cNvSpPr txBox="1"/>
          <p:nvPr/>
        </p:nvSpPr>
        <p:spPr>
          <a:xfrm>
            <a:off x="260044" y="4768169"/>
            <a:ext cx="11671912" cy="1938992"/>
          </a:xfrm>
          <a:prstGeom prst="rect">
            <a:avLst/>
          </a:prstGeom>
          <a:solidFill>
            <a:schemeClr val="bg1"/>
          </a:solidFill>
          <a:ln w="19050">
            <a:solidFill>
              <a:schemeClr val="tx1"/>
            </a:solidFill>
          </a:ln>
          <a:effectLst>
            <a:glow rad="228600">
              <a:schemeClr val="accent1">
                <a:satMod val="175000"/>
                <a:alpha val="40000"/>
              </a:schemeClr>
            </a:glow>
          </a:effectLst>
        </p:spPr>
        <p:txBody>
          <a:bodyPr wrap="square">
            <a:spAutoFit/>
          </a:bodyPr>
          <a:lstStyle/>
          <a:p>
            <a:r>
              <a:rPr lang="it-IT" sz="4000" b="1" i="1" dirty="0"/>
              <a:t>Spero che questa presentazione vi sia stata di buon gradimento e che abbiate trovato le informazioni utili e interessanti.</a:t>
            </a:r>
          </a:p>
        </p:txBody>
      </p:sp>
    </p:spTree>
    <p:extLst>
      <p:ext uri="{BB962C8B-B14F-4D97-AF65-F5344CB8AC3E}">
        <p14:creationId xmlns:p14="http://schemas.microsoft.com/office/powerpoint/2010/main" val="27491560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609">
                                          <p:stCondLst>
                                            <p:cond delay="0"/>
                                          </p:stCondLst>
                                        </p:cTn>
                                        <p:tgtEl>
                                          <p:spTgt spid="8"/>
                                        </p:tgtEl>
                                      </p:cBhvr>
                                    </p:animEffect>
                                    <p:anim calcmode="lin" valueType="num">
                                      <p:cBhvr>
                                        <p:cTn id="8" dur="1913"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97"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97" tmFilter="0, 0; 0.125,0.2665; 0.25,0.4; 0.375,0.465; 0.5,0.5;  0.625,0.535; 0.75,0.6; 0.875,0.7335; 1,1">
                                          <p:stCondLst>
                                            <p:cond delay="697"/>
                                          </p:stCondLst>
                                        </p:cTn>
                                        <p:tgtEl>
                                          <p:spTgt spid="8"/>
                                        </p:tgtEl>
                                        <p:attrNameLst>
                                          <p:attrName>ppt_y</p:attrName>
                                        </p:attrNameLst>
                                      </p:cBhvr>
                                      <p:tavLst>
                                        <p:tav tm="0" fmla="#ppt_y-sin(pi*$)/9">
                                          <p:val>
                                            <p:fltVal val="0"/>
                                          </p:val>
                                        </p:tav>
                                        <p:tav tm="100000">
                                          <p:val>
                                            <p:fltVal val="1"/>
                                          </p:val>
                                        </p:tav>
                                      </p:tavLst>
                                    </p:anim>
                                    <p:anim calcmode="lin" valueType="num">
                                      <p:cBhvr>
                                        <p:cTn id="11" dur="349" tmFilter="0, 0; 0.125,0.2665; 0.25,0.4; 0.375,0.465; 0.5,0.5;  0.625,0.535; 0.75,0.6; 0.875,0.7335; 1,1">
                                          <p:stCondLst>
                                            <p:cond delay="1390"/>
                                          </p:stCondLst>
                                        </p:cTn>
                                        <p:tgtEl>
                                          <p:spTgt spid="8"/>
                                        </p:tgtEl>
                                        <p:attrNameLst>
                                          <p:attrName>ppt_y</p:attrName>
                                        </p:attrNameLst>
                                      </p:cBhvr>
                                      <p:tavLst>
                                        <p:tav tm="0" fmla="#ppt_y-sin(pi*$)/27">
                                          <p:val>
                                            <p:fltVal val="0"/>
                                          </p:val>
                                        </p:tav>
                                        <p:tav tm="100000">
                                          <p:val>
                                            <p:fltVal val="1"/>
                                          </p:val>
                                        </p:tav>
                                      </p:tavLst>
                                    </p:anim>
                                    <p:anim calcmode="lin" valueType="num">
                                      <p:cBhvr>
                                        <p:cTn id="12" dur="172" tmFilter="0, 0; 0.125,0.2665; 0.25,0.4; 0.375,0.465; 0.5,0.5;  0.625,0.535; 0.75,0.6; 0.875,0.7335; 1,1">
                                          <p:stCondLst>
                                            <p:cond delay="1739"/>
                                          </p:stCondLst>
                                        </p:cTn>
                                        <p:tgtEl>
                                          <p:spTgt spid="8"/>
                                        </p:tgtEl>
                                        <p:attrNameLst>
                                          <p:attrName>ppt_y</p:attrName>
                                        </p:attrNameLst>
                                      </p:cBhvr>
                                      <p:tavLst>
                                        <p:tav tm="0" fmla="#ppt_y-sin(pi*$)/81">
                                          <p:val>
                                            <p:fltVal val="0"/>
                                          </p:val>
                                        </p:tav>
                                        <p:tav tm="100000">
                                          <p:val>
                                            <p:fltVal val="1"/>
                                          </p:val>
                                        </p:tav>
                                      </p:tavLst>
                                    </p:anim>
                                    <p:animScale>
                                      <p:cBhvr>
                                        <p:cTn id="13" dur="27">
                                          <p:stCondLst>
                                            <p:cond delay="682"/>
                                          </p:stCondLst>
                                        </p:cTn>
                                        <p:tgtEl>
                                          <p:spTgt spid="8"/>
                                        </p:tgtEl>
                                      </p:cBhvr>
                                      <p:to x="100000" y="60000"/>
                                    </p:animScale>
                                    <p:animScale>
                                      <p:cBhvr>
                                        <p:cTn id="14" dur="174" decel="50000">
                                          <p:stCondLst>
                                            <p:cond delay="710"/>
                                          </p:stCondLst>
                                        </p:cTn>
                                        <p:tgtEl>
                                          <p:spTgt spid="8"/>
                                        </p:tgtEl>
                                      </p:cBhvr>
                                      <p:to x="100000" y="100000"/>
                                    </p:animScale>
                                    <p:animScale>
                                      <p:cBhvr>
                                        <p:cTn id="15" dur="27">
                                          <p:stCondLst>
                                            <p:cond delay="1378"/>
                                          </p:stCondLst>
                                        </p:cTn>
                                        <p:tgtEl>
                                          <p:spTgt spid="8"/>
                                        </p:tgtEl>
                                      </p:cBhvr>
                                      <p:to x="100000" y="80000"/>
                                    </p:animScale>
                                    <p:animScale>
                                      <p:cBhvr>
                                        <p:cTn id="16" dur="174" decel="50000">
                                          <p:stCondLst>
                                            <p:cond delay="1405"/>
                                          </p:stCondLst>
                                        </p:cTn>
                                        <p:tgtEl>
                                          <p:spTgt spid="8"/>
                                        </p:tgtEl>
                                      </p:cBhvr>
                                      <p:to x="100000" y="100000"/>
                                    </p:animScale>
                                    <p:animScale>
                                      <p:cBhvr>
                                        <p:cTn id="17" dur="27">
                                          <p:stCondLst>
                                            <p:cond delay="1724"/>
                                          </p:stCondLst>
                                        </p:cTn>
                                        <p:tgtEl>
                                          <p:spTgt spid="8"/>
                                        </p:tgtEl>
                                      </p:cBhvr>
                                      <p:to x="100000" y="90000"/>
                                    </p:animScale>
                                    <p:animScale>
                                      <p:cBhvr>
                                        <p:cTn id="18" dur="174" decel="50000">
                                          <p:stCondLst>
                                            <p:cond delay="1751"/>
                                          </p:stCondLst>
                                        </p:cTn>
                                        <p:tgtEl>
                                          <p:spTgt spid="8"/>
                                        </p:tgtEl>
                                      </p:cBhvr>
                                      <p:to x="100000" y="100000"/>
                                    </p:animScale>
                                    <p:animScale>
                                      <p:cBhvr>
                                        <p:cTn id="19" dur="27">
                                          <p:stCondLst>
                                            <p:cond delay="1898"/>
                                          </p:stCondLst>
                                        </p:cTn>
                                        <p:tgtEl>
                                          <p:spTgt spid="8"/>
                                        </p:tgtEl>
                                      </p:cBhvr>
                                      <p:to x="100000" y="95000"/>
                                    </p:animScale>
                                    <p:animScale>
                                      <p:cBhvr>
                                        <p:cTn id="20" dur="174" decel="50000">
                                          <p:stCondLst>
                                            <p:cond delay="1926"/>
                                          </p:stCondLst>
                                        </p:cTn>
                                        <p:tgtEl>
                                          <p:spTgt spid="8"/>
                                        </p:tgtEl>
                                      </p:cBhvr>
                                      <p:to x="100000" y="100000"/>
                                    </p:animScale>
                                  </p:childTnLst>
                                </p:cTn>
                              </p:par>
                              <p:par>
                                <p:cTn id="21" presetID="26" presetClass="entr" presetSubtype="0" fill="hold" grpId="0"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80">
                                          <p:stCondLst>
                                            <p:cond delay="0"/>
                                          </p:stCondLst>
                                        </p:cTn>
                                        <p:tgtEl>
                                          <p:spTgt spid="11"/>
                                        </p:tgtEl>
                                      </p:cBhvr>
                                    </p:animEffect>
                                    <p:anim calcmode="lin" valueType="num">
                                      <p:cBhvr>
                                        <p:cTn id="2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9" dur="26">
                                          <p:stCondLst>
                                            <p:cond delay="650"/>
                                          </p:stCondLst>
                                        </p:cTn>
                                        <p:tgtEl>
                                          <p:spTgt spid="11"/>
                                        </p:tgtEl>
                                      </p:cBhvr>
                                      <p:to x="100000" y="60000"/>
                                    </p:animScale>
                                    <p:animScale>
                                      <p:cBhvr>
                                        <p:cTn id="30" dur="166" decel="50000">
                                          <p:stCondLst>
                                            <p:cond delay="676"/>
                                          </p:stCondLst>
                                        </p:cTn>
                                        <p:tgtEl>
                                          <p:spTgt spid="11"/>
                                        </p:tgtEl>
                                      </p:cBhvr>
                                      <p:to x="100000" y="100000"/>
                                    </p:animScale>
                                    <p:animScale>
                                      <p:cBhvr>
                                        <p:cTn id="31" dur="26">
                                          <p:stCondLst>
                                            <p:cond delay="1312"/>
                                          </p:stCondLst>
                                        </p:cTn>
                                        <p:tgtEl>
                                          <p:spTgt spid="11"/>
                                        </p:tgtEl>
                                      </p:cBhvr>
                                      <p:to x="100000" y="80000"/>
                                    </p:animScale>
                                    <p:animScale>
                                      <p:cBhvr>
                                        <p:cTn id="32" dur="166" decel="50000">
                                          <p:stCondLst>
                                            <p:cond delay="1338"/>
                                          </p:stCondLst>
                                        </p:cTn>
                                        <p:tgtEl>
                                          <p:spTgt spid="11"/>
                                        </p:tgtEl>
                                      </p:cBhvr>
                                      <p:to x="100000" y="100000"/>
                                    </p:animScale>
                                    <p:animScale>
                                      <p:cBhvr>
                                        <p:cTn id="33" dur="26">
                                          <p:stCondLst>
                                            <p:cond delay="1642"/>
                                          </p:stCondLst>
                                        </p:cTn>
                                        <p:tgtEl>
                                          <p:spTgt spid="11"/>
                                        </p:tgtEl>
                                      </p:cBhvr>
                                      <p:to x="100000" y="90000"/>
                                    </p:animScale>
                                    <p:animScale>
                                      <p:cBhvr>
                                        <p:cTn id="34" dur="166" decel="50000">
                                          <p:stCondLst>
                                            <p:cond delay="1668"/>
                                          </p:stCondLst>
                                        </p:cTn>
                                        <p:tgtEl>
                                          <p:spTgt spid="11"/>
                                        </p:tgtEl>
                                      </p:cBhvr>
                                      <p:to x="100000" y="100000"/>
                                    </p:animScale>
                                    <p:animScale>
                                      <p:cBhvr>
                                        <p:cTn id="35" dur="26">
                                          <p:stCondLst>
                                            <p:cond delay="1808"/>
                                          </p:stCondLst>
                                        </p:cTn>
                                        <p:tgtEl>
                                          <p:spTgt spid="11"/>
                                        </p:tgtEl>
                                      </p:cBhvr>
                                      <p:to x="100000" y="95000"/>
                                    </p:animScale>
                                    <p:animScale>
                                      <p:cBhvr>
                                        <p:cTn id="36"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97D18-513B-382F-3238-F6D6668E185E}"/>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FA62E387-3FF7-7F3A-EE44-53B1F09705F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11" name="CasellaDiTesto 10">
            <a:extLst>
              <a:ext uri="{FF2B5EF4-FFF2-40B4-BE49-F238E27FC236}">
                <a16:creationId xmlns:a16="http://schemas.microsoft.com/office/drawing/2014/main" id="{8447A937-A352-04CD-101F-4DDFEBC9C490}"/>
              </a:ext>
            </a:extLst>
          </p:cNvPr>
          <p:cNvSpPr txBox="1"/>
          <p:nvPr/>
        </p:nvSpPr>
        <p:spPr>
          <a:xfrm>
            <a:off x="109537" y="105846"/>
            <a:ext cx="4129087" cy="646331"/>
          </a:xfrm>
          <a:prstGeom prst="rect">
            <a:avLst/>
          </a:prstGeom>
          <a:noFill/>
          <a:ln w="19050">
            <a:solidFill>
              <a:schemeClr val="tx1"/>
            </a:solidFill>
          </a:ln>
        </p:spPr>
        <p:txBody>
          <a:bodyPr wrap="square">
            <a:spAutoFit/>
          </a:bodyPr>
          <a:lstStyle/>
          <a:p>
            <a:r>
              <a:rPr lang="it-IT" sz="3600" b="1" dirty="0">
                <a:solidFill>
                  <a:schemeClr val="bg1"/>
                </a:solidFill>
              </a:rPr>
              <a:t>Principio di Ampère:</a:t>
            </a:r>
          </a:p>
        </p:txBody>
      </p:sp>
      <p:sp>
        <p:nvSpPr>
          <p:cNvPr id="5" name="CasellaDiTesto 4">
            <a:extLst>
              <a:ext uri="{FF2B5EF4-FFF2-40B4-BE49-F238E27FC236}">
                <a16:creationId xmlns:a16="http://schemas.microsoft.com/office/drawing/2014/main" id="{E03D34B8-1C0C-EB51-D4DB-E298BAE55F45}"/>
              </a:ext>
            </a:extLst>
          </p:cNvPr>
          <p:cNvSpPr txBox="1"/>
          <p:nvPr/>
        </p:nvSpPr>
        <p:spPr>
          <a:xfrm>
            <a:off x="109538" y="858023"/>
            <a:ext cx="6167436" cy="2862322"/>
          </a:xfrm>
          <a:prstGeom prst="rect">
            <a:avLst/>
          </a:prstGeom>
          <a:noFill/>
          <a:ln w="19050">
            <a:solidFill>
              <a:schemeClr val="tx1"/>
            </a:solidFill>
          </a:ln>
        </p:spPr>
        <p:txBody>
          <a:bodyPr wrap="square">
            <a:spAutoFit/>
          </a:bodyPr>
          <a:lstStyle/>
          <a:p>
            <a:r>
              <a:rPr lang="it-IT" b="1" dirty="0"/>
              <a:t>Definizione:</a:t>
            </a:r>
            <a:endParaRPr lang="it-IT" dirty="0"/>
          </a:p>
          <a:p>
            <a:pPr>
              <a:buFont typeface="Arial" panose="020B0604020202020204" pitchFamily="34" charset="0"/>
              <a:buChar char="•"/>
            </a:pPr>
            <a:r>
              <a:rPr lang="it-IT" dirty="0"/>
              <a:t>Il principio di Ampère, formulato da André-Marie Ampère, è una delle leggi fondamentali dell'elettromagnetismo.</a:t>
            </a:r>
          </a:p>
          <a:p>
            <a:pPr>
              <a:buFont typeface="Arial" panose="020B0604020202020204" pitchFamily="34" charset="0"/>
              <a:buChar char="•"/>
            </a:pPr>
            <a:r>
              <a:rPr lang="it-IT" dirty="0"/>
              <a:t>Una corrente elettrica che scorre attraverso un conduttore genera un campo magnetico attorno al conduttore stesso.</a:t>
            </a:r>
          </a:p>
          <a:p>
            <a:pPr>
              <a:buFont typeface="Arial" panose="020B0604020202020204" pitchFamily="34" charset="0"/>
              <a:buChar char="•"/>
            </a:pPr>
            <a:r>
              <a:rPr lang="it-IT" dirty="0"/>
              <a:t>La corrente elettrica che scorre in un conduttore, come un filo, genera un campo magnetico direttamente proporzionale alla corrente che scorre nel conduttore.</a:t>
            </a:r>
          </a:p>
          <a:p>
            <a:pPr>
              <a:buFont typeface="Arial" panose="020B0604020202020204" pitchFamily="34" charset="0"/>
              <a:buChar char="•"/>
            </a:pPr>
            <a:r>
              <a:rPr lang="it-IT" dirty="0"/>
              <a:t>La direzione del campo magnetico generato dalla corrente può essere determinata utilizzando il principio della mano destra.</a:t>
            </a:r>
          </a:p>
        </p:txBody>
      </p:sp>
      <p:sp>
        <p:nvSpPr>
          <p:cNvPr id="7" name="CasellaDiTesto 6">
            <a:extLst>
              <a:ext uri="{FF2B5EF4-FFF2-40B4-BE49-F238E27FC236}">
                <a16:creationId xmlns:a16="http://schemas.microsoft.com/office/drawing/2014/main" id="{60E43478-A4B4-3198-7B41-AD4AD0257786}"/>
              </a:ext>
            </a:extLst>
          </p:cNvPr>
          <p:cNvSpPr txBox="1"/>
          <p:nvPr/>
        </p:nvSpPr>
        <p:spPr>
          <a:xfrm>
            <a:off x="109538" y="3826191"/>
            <a:ext cx="6167436" cy="2031325"/>
          </a:xfrm>
          <a:prstGeom prst="rect">
            <a:avLst/>
          </a:prstGeom>
          <a:noFill/>
          <a:ln w="19050">
            <a:solidFill>
              <a:schemeClr val="tx1"/>
            </a:solidFill>
          </a:ln>
        </p:spPr>
        <p:txBody>
          <a:bodyPr wrap="square">
            <a:spAutoFit/>
          </a:bodyPr>
          <a:lstStyle/>
          <a:p>
            <a:r>
              <a:rPr lang="it-IT" b="1" dirty="0"/>
              <a:t>Regola della Mano Destra:</a:t>
            </a:r>
            <a:endParaRPr lang="it-IT" dirty="0"/>
          </a:p>
          <a:p>
            <a:pPr>
              <a:buFont typeface="Arial" panose="020B0604020202020204" pitchFamily="34" charset="0"/>
              <a:buChar char="•"/>
            </a:pPr>
            <a:r>
              <a:rPr lang="it-IT" dirty="0"/>
              <a:t>Se si prende il filo con la mano destra, con il pollice che punta nella direzione della corrente, le dita che avvolgono il filo mostreranno la direzione del campo magnetico circolare attorno al filo.</a:t>
            </a:r>
          </a:p>
          <a:p>
            <a:pPr>
              <a:buFont typeface="Arial" panose="020B0604020202020204" pitchFamily="34" charset="0"/>
              <a:buChar char="•"/>
            </a:pPr>
            <a:r>
              <a:rPr lang="it-IT" dirty="0"/>
              <a:t>L'intensità del campo magnetico è maggiore vicino al conduttore e diminuisce con la distanza dal conduttore.</a:t>
            </a:r>
          </a:p>
        </p:txBody>
      </p:sp>
      <p:pic>
        <p:nvPicPr>
          <p:cNvPr id="8" name="Immagine 7">
            <a:extLst>
              <a:ext uri="{FF2B5EF4-FFF2-40B4-BE49-F238E27FC236}">
                <a16:creationId xmlns:a16="http://schemas.microsoft.com/office/drawing/2014/main" id="{EB758EDE-6881-8381-596F-CF60F3B345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5632" y="266831"/>
            <a:ext cx="4537710" cy="3559360"/>
          </a:xfrm>
          <a:prstGeom prst="rect">
            <a:avLst/>
          </a:prstGeom>
          <a:solidFill>
            <a:schemeClr val="bg1"/>
          </a:solidFill>
          <a:ln>
            <a:noFill/>
          </a:ln>
        </p:spPr>
      </p:pic>
      <p:sp>
        <p:nvSpPr>
          <p:cNvPr id="12" name="CasellaDiTesto 11">
            <a:extLst>
              <a:ext uri="{FF2B5EF4-FFF2-40B4-BE49-F238E27FC236}">
                <a16:creationId xmlns:a16="http://schemas.microsoft.com/office/drawing/2014/main" id="{2F1525DE-2B44-73D6-1DDB-741C708B4194}"/>
              </a:ext>
            </a:extLst>
          </p:cNvPr>
          <p:cNvSpPr txBox="1"/>
          <p:nvPr/>
        </p:nvSpPr>
        <p:spPr>
          <a:xfrm>
            <a:off x="6529387" y="4380188"/>
            <a:ext cx="5410200" cy="2308324"/>
          </a:xfrm>
          <a:prstGeom prst="rect">
            <a:avLst/>
          </a:prstGeom>
          <a:solidFill>
            <a:schemeClr val="bg1"/>
          </a:solidFill>
          <a:ln w="19050">
            <a:solidFill>
              <a:schemeClr val="tx1"/>
            </a:solidFill>
          </a:ln>
        </p:spPr>
        <p:txBody>
          <a:bodyPr wrap="square">
            <a:spAutoFit/>
          </a:bodyPr>
          <a:lstStyle/>
          <a:p>
            <a:r>
              <a:rPr lang="it-IT" b="1" dirty="0"/>
              <a:t>Legenda:</a:t>
            </a:r>
            <a:endParaRPr lang="it-IT" dirty="0"/>
          </a:p>
          <a:p>
            <a:pPr>
              <a:buFont typeface="Arial" panose="020B0604020202020204" pitchFamily="34" charset="0"/>
              <a:buChar char="•"/>
            </a:pPr>
            <a:r>
              <a:rPr lang="it-IT" b="1" dirty="0">
                <a:solidFill>
                  <a:srgbClr val="FF0000"/>
                </a:solidFill>
              </a:rPr>
              <a:t>I</a:t>
            </a:r>
            <a:r>
              <a:rPr lang="it-IT" dirty="0">
                <a:solidFill>
                  <a:srgbClr val="FF0000"/>
                </a:solidFill>
              </a:rPr>
              <a:t>: Corrente elettrica </a:t>
            </a:r>
            <a:r>
              <a:rPr lang="it-IT" dirty="0"/>
              <a:t>[</a:t>
            </a:r>
            <a:r>
              <a:rPr lang="it-IT" b="1" dirty="0"/>
              <a:t>ampere (A)</a:t>
            </a:r>
            <a:r>
              <a:rPr lang="it-IT" dirty="0"/>
              <a:t>]</a:t>
            </a:r>
          </a:p>
          <a:p>
            <a:pPr>
              <a:buFont typeface="Arial" panose="020B0604020202020204" pitchFamily="34" charset="0"/>
              <a:buChar char="•"/>
            </a:pPr>
            <a:r>
              <a:rPr lang="it-IT" b="1" dirty="0">
                <a:solidFill>
                  <a:schemeClr val="accent1"/>
                </a:solidFill>
              </a:rPr>
              <a:t>B</a:t>
            </a:r>
            <a:r>
              <a:rPr lang="it-IT" dirty="0">
                <a:solidFill>
                  <a:schemeClr val="accent1"/>
                </a:solidFill>
              </a:rPr>
              <a:t>: Campo magnetico </a:t>
            </a:r>
            <a:r>
              <a:rPr lang="it-IT" dirty="0"/>
              <a:t>[</a:t>
            </a:r>
            <a:r>
              <a:rPr lang="it-IT" b="1" dirty="0"/>
              <a:t>tesla (T) </a:t>
            </a:r>
            <a:r>
              <a:rPr lang="it-IT" dirty="0"/>
              <a:t>o</a:t>
            </a:r>
            <a:r>
              <a:rPr lang="it-IT" b="1" dirty="0"/>
              <a:t> gauss (G)</a:t>
            </a:r>
            <a:r>
              <a:rPr lang="it-IT" dirty="0"/>
              <a:t>]</a:t>
            </a:r>
          </a:p>
          <a:p>
            <a:r>
              <a:rPr lang="it-IT" dirty="0"/>
              <a:t>(1 tesla (T) equivale a 10.000 gauss (G). Per i campi magnetici più deboli si utilizza il gauss, mentre per i campi più intensi si utilizza il tesla)</a:t>
            </a:r>
          </a:p>
          <a:p>
            <a:pPr>
              <a:buFont typeface="Arial" panose="020B0604020202020204" pitchFamily="34" charset="0"/>
              <a:buChar char="•"/>
            </a:pPr>
            <a:r>
              <a:rPr lang="it-IT" b="1" dirty="0">
                <a:solidFill>
                  <a:schemeClr val="bg1">
                    <a:lumMod val="50000"/>
                  </a:schemeClr>
                </a:solidFill>
              </a:rPr>
              <a:t>Mano</a:t>
            </a:r>
            <a:r>
              <a:rPr lang="it-IT" dirty="0">
                <a:solidFill>
                  <a:schemeClr val="bg1">
                    <a:lumMod val="50000"/>
                  </a:schemeClr>
                </a:solidFill>
              </a:rPr>
              <a:t>: Posizionata secondo la regola della mano destra</a:t>
            </a:r>
          </a:p>
          <a:p>
            <a:pPr>
              <a:buFont typeface="Arial" panose="020B0604020202020204" pitchFamily="34" charset="0"/>
              <a:buChar char="•"/>
            </a:pPr>
            <a:r>
              <a:rPr lang="it-IT" b="1" dirty="0">
                <a:solidFill>
                  <a:schemeClr val="accent3"/>
                </a:solidFill>
              </a:rPr>
              <a:t>Conduttore</a:t>
            </a:r>
            <a:r>
              <a:rPr lang="it-IT" dirty="0">
                <a:solidFill>
                  <a:schemeClr val="accent3"/>
                </a:solidFill>
              </a:rPr>
              <a:t>: Rappresentato dal palo grigio</a:t>
            </a:r>
          </a:p>
        </p:txBody>
      </p:sp>
    </p:spTree>
    <p:extLst>
      <p:ext uri="{BB962C8B-B14F-4D97-AF65-F5344CB8AC3E}">
        <p14:creationId xmlns:p14="http://schemas.microsoft.com/office/powerpoint/2010/main" val="34013889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2000" fill="hold"/>
                                        <p:tgtEl>
                                          <p:spTgt spid="7"/>
                                        </p:tgtEl>
                                        <p:attrNameLst>
                                          <p:attrName>ppt_w</p:attrName>
                                        </p:attrNameLst>
                                      </p:cBhvr>
                                      <p:tavLst>
                                        <p:tav tm="0">
                                          <p:val>
                                            <p:fltVal val="0"/>
                                          </p:val>
                                        </p:tav>
                                        <p:tav tm="100000">
                                          <p:val>
                                            <p:strVal val="#ppt_w"/>
                                          </p:val>
                                        </p:tav>
                                      </p:tavLst>
                                    </p:anim>
                                    <p:anim calcmode="lin" valueType="num">
                                      <p:cBhvr>
                                        <p:cTn id="12" dur="2000" fill="hold"/>
                                        <p:tgtEl>
                                          <p:spTgt spid="7"/>
                                        </p:tgtEl>
                                        <p:attrNameLst>
                                          <p:attrName>ppt_h</p:attrName>
                                        </p:attrNameLst>
                                      </p:cBhvr>
                                      <p:tavLst>
                                        <p:tav tm="0">
                                          <p:val>
                                            <p:fltVal val="0"/>
                                          </p:val>
                                        </p:tav>
                                        <p:tav tm="100000">
                                          <p:val>
                                            <p:strVal val="#ppt_h"/>
                                          </p:val>
                                        </p:tav>
                                      </p:tavLst>
                                    </p:anim>
                                    <p:anim calcmode="lin" valueType="num">
                                      <p:cBhvr>
                                        <p:cTn id="13" dur="2000" fill="hold"/>
                                        <p:tgtEl>
                                          <p:spTgt spid="7"/>
                                        </p:tgtEl>
                                        <p:attrNameLst>
                                          <p:attrName>style.rotation</p:attrName>
                                        </p:attrNameLst>
                                      </p:cBhvr>
                                      <p:tavLst>
                                        <p:tav tm="0">
                                          <p:val>
                                            <p:fltVal val="90"/>
                                          </p:val>
                                        </p:tav>
                                        <p:tav tm="100000">
                                          <p:val>
                                            <p:fltVal val="0"/>
                                          </p:val>
                                        </p:tav>
                                      </p:tavLst>
                                    </p:anim>
                                    <p:animEffect transition="in" filter="fade">
                                      <p:cBhvr>
                                        <p:cTn id="14" dur="2000"/>
                                        <p:tgtEl>
                                          <p:spTgt spid="7"/>
                                        </p:tgtEl>
                                      </p:cBhvr>
                                    </p:animEffect>
                                  </p:childTnLst>
                                </p:cTn>
                              </p:par>
                              <p:par>
                                <p:cTn id="15" presetID="26"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80">
                                          <p:stCondLst>
                                            <p:cond delay="0"/>
                                          </p:stCondLst>
                                        </p:cTn>
                                        <p:tgtEl>
                                          <p:spTgt spid="8"/>
                                        </p:tgtEl>
                                      </p:cBhvr>
                                    </p:animEffect>
                                    <p:anim calcmode="lin" valueType="num">
                                      <p:cBhvr>
                                        <p:cTn id="1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3" dur="26">
                                          <p:stCondLst>
                                            <p:cond delay="650"/>
                                          </p:stCondLst>
                                        </p:cTn>
                                        <p:tgtEl>
                                          <p:spTgt spid="8"/>
                                        </p:tgtEl>
                                      </p:cBhvr>
                                      <p:to x="100000" y="60000"/>
                                    </p:animScale>
                                    <p:animScale>
                                      <p:cBhvr>
                                        <p:cTn id="24" dur="166" decel="50000">
                                          <p:stCondLst>
                                            <p:cond delay="676"/>
                                          </p:stCondLst>
                                        </p:cTn>
                                        <p:tgtEl>
                                          <p:spTgt spid="8"/>
                                        </p:tgtEl>
                                      </p:cBhvr>
                                      <p:to x="100000" y="100000"/>
                                    </p:animScale>
                                    <p:animScale>
                                      <p:cBhvr>
                                        <p:cTn id="25" dur="26">
                                          <p:stCondLst>
                                            <p:cond delay="1312"/>
                                          </p:stCondLst>
                                        </p:cTn>
                                        <p:tgtEl>
                                          <p:spTgt spid="8"/>
                                        </p:tgtEl>
                                      </p:cBhvr>
                                      <p:to x="100000" y="80000"/>
                                    </p:animScale>
                                    <p:animScale>
                                      <p:cBhvr>
                                        <p:cTn id="26" dur="166" decel="50000">
                                          <p:stCondLst>
                                            <p:cond delay="1338"/>
                                          </p:stCondLst>
                                        </p:cTn>
                                        <p:tgtEl>
                                          <p:spTgt spid="8"/>
                                        </p:tgtEl>
                                      </p:cBhvr>
                                      <p:to x="100000" y="100000"/>
                                    </p:animScale>
                                    <p:animScale>
                                      <p:cBhvr>
                                        <p:cTn id="27" dur="26">
                                          <p:stCondLst>
                                            <p:cond delay="1642"/>
                                          </p:stCondLst>
                                        </p:cTn>
                                        <p:tgtEl>
                                          <p:spTgt spid="8"/>
                                        </p:tgtEl>
                                      </p:cBhvr>
                                      <p:to x="100000" y="90000"/>
                                    </p:animScale>
                                    <p:animScale>
                                      <p:cBhvr>
                                        <p:cTn id="28" dur="166" decel="50000">
                                          <p:stCondLst>
                                            <p:cond delay="1668"/>
                                          </p:stCondLst>
                                        </p:cTn>
                                        <p:tgtEl>
                                          <p:spTgt spid="8"/>
                                        </p:tgtEl>
                                      </p:cBhvr>
                                      <p:to x="100000" y="100000"/>
                                    </p:animScale>
                                    <p:animScale>
                                      <p:cBhvr>
                                        <p:cTn id="29" dur="26">
                                          <p:stCondLst>
                                            <p:cond delay="1808"/>
                                          </p:stCondLst>
                                        </p:cTn>
                                        <p:tgtEl>
                                          <p:spTgt spid="8"/>
                                        </p:tgtEl>
                                      </p:cBhvr>
                                      <p:to x="100000" y="95000"/>
                                    </p:animScale>
                                    <p:animScale>
                                      <p:cBhvr>
                                        <p:cTn id="30" dur="166" decel="50000">
                                          <p:stCondLst>
                                            <p:cond delay="1834"/>
                                          </p:stCondLst>
                                        </p:cTn>
                                        <p:tgtEl>
                                          <p:spTgt spid="8"/>
                                        </p:tgtEl>
                                      </p:cBhvr>
                                      <p:to x="100000" y="100000"/>
                                    </p:animScale>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8138B-149B-A5ED-437E-4058893F2F0B}"/>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31E081A1-3FDC-1C7A-9045-33C1E6E2DF7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6" name="CasellaDiTesto 5">
            <a:extLst>
              <a:ext uri="{FF2B5EF4-FFF2-40B4-BE49-F238E27FC236}">
                <a16:creationId xmlns:a16="http://schemas.microsoft.com/office/drawing/2014/main" id="{38549210-73F0-E2B9-88EE-B45E01301D3A}"/>
              </a:ext>
            </a:extLst>
          </p:cNvPr>
          <p:cNvSpPr txBox="1"/>
          <p:nvPr/>
        </p:nvSpPr>
        <p:spPr>
          <a:xfrm>
            <a:off x="85725" y="91559"/>
            <a:ext cx="4476750" cy="646331"/>
          </a:xfrm>
          <a:prstGeom prst="rect">
            <a:avLst/>
          </a:prstGeom>
          <a:noFill/>
          <a:ln w="19050">
            <a:solidFill>
              <a:schemeClr val="tx1"/>
            </a:solidFill>
          </a:ln>
        </p:spPr>
        <p:txBody>
          <a:bodyPr wrap="square">
            <a:spAutoFit/>
          </a:bodyPr>
          <a:lstStyle/>
          <a:p>
            <a:r>
              <a:rPr lang="it-IT" sz="3600" b="1" dirty="0">
                <a:solidFill>
                  <a:schemeClr val="bg1"/>
                </a:solidFill>
              </a:rPr>
              <a:t>Legge di Faraday-Lenz:</a:t>
            </a:r>
          </a:p>
        </p:txBody>
      </p:sp>
      <p:sp>
        <p:nvSpPr>
          <p:cNvPr id="13" name="CasellaDiTesto 12">
            <a:extLst>
              <a:ext uri="{FF2B5EF4-FFF2-40B4-BE49-F238E27FC236}">
                <a16:creationId xmlns:a16="http://schemas.microsoft.com/office/drawing/2014/main" id="{ECF2BEA6-48C5-A6D8-F0A0-A9AA03537605}"/>
              </a:ext>
            </a:extLst>
          </p:cNvPr>
          <p:cNvSpPr txBox="1"/>
          <p:nvPr/>
        </p:nvSpPr>
        <p:spPr>
          <a:xfrm>
            <a:off x="85724" y="829449"/>
            <a:ext cx="8353425" cy="2585323"/>
          </a:xfrm>
          <a:prstGeom prst="rect">
            <a:avLst/>
          </a:prstGeom>
          <a:noFill/>
          <a:ln w="19050">
            <a:solidFill>
              <a:schemeClr val="tx1"/>
            </a:solidFill>
          </a:ln>
        </p:spPr>
        <p:txBody>
          <a:bodyPr wrap="square">
            <a:spAutoFit/>
          </a:bodyPr>
          <a:lstStyle/>
          <a:p>
            <a:r>
              <a:rPr lang="it-IT" b="1" dirty="0"/>
              <a:t>Definizione:</a:t>
            </a:r>
            <a:endParaRPr lang="it-IT" dirty="0"/>
          </a:p>
          <a:p>
            <a:pPr>
              <a:buFont typeface="Arial" panose="020B0604020202020204" pitchFamily="34" charset="0"/>
              <a:buChar char="•"/>
            </a:pPr>
            <a:r>
              <a:rPr lang="it-IT" dirty="0"/>
              <a:t>La legge di Faraday-Lenz è una delle leggi fondamentali dell'elettromagnetismo.</a:t>
            </a:r>
          </a:p>
          <a:p>
            <a:pPr>
              <a:buFont typeface="Arial" panose="020B0604020202020204" pitchFamily="34" charset="0"/>
              <a:buChar char="•"/>
            </a:pPr>
            <a:r>
              <a:rPr lang="it-IT" dirty="0"/>
              <a:t>Descrive come una variazione del campo magnetico può indurre una </a:t>
            </a:r>
            <a:r>
              <a:rPr lang="it-IT" b="1" dirty="0"/>
              <a:t>forza elettromotrice</a:t>
            </a:r>
            <a:r>
              <a:rPr lang="it-IT" dirty="0"/>
              <a:t> (</a:t>
            </a:r>
            <a:r>
              <a:rPr lang="it-IT" b="1" dirty="0" err="1"/>
              <a:t>fem</a:t>
            </a:r>
            <a:r>
              <a:rPr lang="it-IT" dirty="0"/>
              <a:t>) in un circuito elettrico.</a:t>
            </a:r>
          </a:p>
          <a:p>
            <a:pPr>
              <a:buFont typeface="Arial" panose="020B0604020202020204" pitchFamily="34" charset="0"/>
              <a:buChar char="•"/>
            </a:pPr>
            <a:r>
              <a:rPr lang="it-IT" dirty="0"/>
              <a:t>Quando il flusso magnetico che attraversa un circuito cambia, si genera una corrente elettrica indotta nel circuito (</a:t>
            </a:r>
            <a:r>
              <a:rPr lang="it-IT" i="1" dirty="0"/>
              <a:t>generata internamente nel circuito a causa di un cambiamento nel flusso magnetico, non da una fonte esterna</a:t>
            </a:r>
            <a:r>
              <a:rPr lang="it-IT" dirty="0"/>
              <a:t>).</a:t>
            </a:r>
          </a:p>
          <a:p>
            <a:pPr>
              <a:buFont typeface="Arial" panose="020B0604020202020204" pitchFamily="34" charset="0"/>
              <a:buChar char="•"/>
            </a:pPr>
            <a:r>
              <a:rPr lang="it-IT" dirty="0"/>
              <a:t>La forza elettromotrice indotta in un circuito è direttamente proporzionale alla velocità di variazione del flusso magnetico che attraversa il circuito.</a:t>
            </a:r>
          </a:p>
        </p:txBody>
      </p:sp>
      <p:sp>
        <p:nvSpPr>
          <p:cNvPr id="15" name="CasellaDiTesto 14">
            <a:extLst>
              <a:ext uri="{FF2B5EF4-FFF2-40B4-BE49-F238E27FC236}">
                <a16:creationId xmlns:a16="http://schemas.microsoft.com/office/drawing/2014/main" id="{35AA2D52-4B41-5118-CA7D-174EA4700D31}"/>
              </a:ext>
            </a:extLst>
          </p:cNvPr>
          <p:cNvSpPr txBox="1"/>
          <p:nvPr/>
        </p:nvSpPr>
        <p:spPr>
          <a:xfrm>
            <a:off x="9641683" y="4024782"/>
            <a:ext cx="2464593" cy="369332"/>
          </a:xfrm>
          <a:prstGeom prst="rect">
            <a:avLst/>
          </a:prstGeom>
          <a:noFill/>
          <a:ln w="19050">
            <a:solidFill>
              <a:schemeClr val="tx1"/>
            </a:solidFill>
          </a:ln>
        </p:spPr>
        <p:txBody>
          <a:bodyPr wrap="square">
            <a:spAutoFit/>
          </a:bodyPr>
          <a:lstStyle/>
          <a:p>
            <a:r>
              <a:rPr lang="it-IT" b="1" dirty="0"/>
              <a:t>Formula: </a:t>
            </a:r>
            <a:r>
              <a:rPr lang="it-IT" sz="1800" b="1" i="1" kern="100" dirty="0">
                <a:effectLst/>
                <a:latin typeface="Aptos" panose="020B0004020202020204" pitchFamily="34" charset="0"/>
                <a:ea typeface="Calibri" panose="020F0502020204030204" pitchFamily="34" charset="0"/>
                <a:cs typeface="Calibri Light" panose="020F0302020204030204" pitchFamily="34" charset="0"/>
              </a:rPr>
              <a:t>E</a:t>
            </a:r>
            <a:r>
              <a:rPr lang="it-IT" sz="1800" b="1" kern="100" dirty="0">
                <a:effectLst/>
                <a:latin typeface="Aptos" panose="020B0004020202020204" pitchFamily="34" charset="0"/>
                <a:ea typeface="Calibri" panose="020F0502020204030204" pitchFamily="34" charset="0"/>
                <a:cs typeface="Calibri Light" panose="020F0302020204030204" pitchFamily="34" charset="0"/>
              </a:rPr>
              <a:t> = - (</a:t>
            </a:r>
            <a:r>
              <a:rPr lang="it-IT" sz="1400" b="1" i="1" kern="100" dirty="0" err="1">
                <a:effectLst/>
                <a:latin typeface="Aptos" panose="020B0004020202020204" pitchFamily="34" charset="0"/>
                <a:ea typeface="Calibri" panose="020F0502020204030204" pitchFamily="34" charset="0"/>
                <a:cs typeface="Calibri Light" panose="020F0302020204030204" pitchFamily="34" charset="0"/>
              </a:rPr>
              <a:t>dΦB</a:t>
            </a:r>
            <a:r>
              <a:rPr lang="it-IT" sz="1800" b="1" kern="100" dirty="0">
                <a:effectLst/>
                <a:latin typeface="Aptos" panose="020B0004020202020204" pitchFamily="34" charset="0"/>
                <a:ea typeface="Calibri" panose="020F0502020204030204" pitchFamily="34" charset="0"/>
                <a:cs typeface="Calibri Light" panose="020F0302020204030204" pitchFamily="34" charset="0"/>
              </a:rPr>
              <a:t>/</a:t>
            </a:r>
            <a:r>
              <a:rPr lang="it-IT" sz="1400" b="1" i="1" kern="100" dirty="0" err="1">
                <a:effectLst/>
                <a:latin typeface="Aptos" panose="020B0004020202020204" pitchFamily="34" charset="0"/>
                <a:ea typeface="Calibri" panose="020F0502020204030204" pitchFamily="34" charset="0"/>
                <a:cs typeface="Calibri Light" panose="020F0302020204030204" pitchFamily="34" charset="0"/>
              </a:rPr>
              <a:t>dt</a:t>
            </a:r>
            <a:r>
              <a:rPr lang="it-IT" sz="1800" b="1" kern="100" dirty="0">
                <a:effectLst/>
                <a:latin typeface="Aptos" panose="020B0004020202020204" pitchFamily="34" charset="0"/>
                <a:ea typeface="Calibri" panose="020F0502020204030204" pitchFamily="34" charset="0"/>
                <a:cs typeface="Calibri Light" panose="020F0302020204030204" pitchFamily="34"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70" name="CasellaDiTesto 2069">
            <a:extLst>
              <a:ext uri="{FF2B5EF4-FFF2-40B4-BE49-F238E27FC236}">
                <a16:creationId xmlns:a16="http://schemas.microsoft.com/office/drawing/2014/main" id="{E7B4066B-A7A9-6888-C064-BABF0B359C71}"/>
              </a:ext>
            </a:extLst>
          </p:cNvPr>
          <p:cNvSpPr txBox="1"/>
          <p:nvPr/>
        </p:nvSpPr>
        <p:spPr>
          <a:xfrm>
            <a:off x="85724" y="3509712"/>
            <a:ext cx="8353424" cy="2430281"/>
          </a:xfrm>
          <a:prstGeom prst="rect">
            <a:avLst/>
          </a:prstGeom>
          <a:solidFill>
            <a:schemeClr val="bg1"/>
          </a:solidFill>
          <a:ln w="19050">
            <a:solidFill>
              <a:schemeClr val="tx1"/>
            </a:solidFill>
          </a:ln>
        </p:spPr>
        <p:txBody>
          <a:bodyPr wrap="square">
            <a:spAutoFit/>
          </a:bodyPr>
          <a:lstStyle/>
          <a:p>
            <a:pPr lvl="0">
              <a:lnSpc>
                <a:spcPct val="107000"/>
              </a:lnSpc>
              <a:spcAft>
                <a:spcPts val="800"/>
              </a:spcAft>
              <a:buSzPts val="1000"/>
              <a:tabLst>
                <a:tab pos="457200" algn="l"/>
              </a:tabLst>
            </a:pPr>
            <a:r>
              <a:rPr lang="it-IT" sz="1800" b="1" kern="100" dirty="0">
                <a:effectLst/>
                <a:latin typeface="Aptos" panose="020B0004020202020204" pitchFamily="34" charset="0"/>
                <a:ea typeface="Calibri" panose="020F0502020204030204" pitchFamily="34" charset="0"/>
                <a:cs typeface="Calibri Light" panose="020F0302020204030204" pitchFamily="34" charset="0"/>
              </a:rPr>
              <a:t>Legenda:</a:t>
            </a:r>
          </a:p>
          <a:p>
            <a:pPr>
              <a:buFont typeface="Arial" panose="020B0604020202020204" pitchFamily="34" charset="0"/>
              <a:buChar char="•"/>
            </a:pPr>
            <a:r>
              <a:rPr lang="it-IT" sz="1800" b="1" i="1" kern="100" dirty="0">
                <a:effectLst/>
                <a:latin typeface="Aptos" panose="020B0004020202020204" pitchFamily="34" charset="0"/>
                <a:ea typeface="Calibri" panose="020F0502020204030204" pitchFamily="34" charset="0"/>
                <a:cs typeface="Calibri Light" panose="020F0302020204030204" pitchFamily="34" charset="0"/>
              </a:rPr>
              <a:t>E</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Forza elettromotrice indotta - [misurata in </a:t>
            </a:r>
            <a:r>
              <a:rPr lang="it-IT" sz="1800" b="1" kern="100" dirty="0">
                <a:effectLst/>
                <a:latin typeface="Aptos" panose="020B0004020202020204" pitchFamily="34" charset="0"/>
                <a:ea typeface="Calibri" panose="020F0502020204030204" pitchFamily="34" charset="0"/>
                <a:cs typeface="Calibri Light" panose="020F0302020204030204" pitchFamily="34" charset="0"/>
              </a:rPr>
              <a:t>Volt (V)</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a:t>
            </a:r>
            <a:endParaRPr lang="it-IT" kern="100" dirty="0">
              <a:latin typeface="Aptos" panose="020B0004020202020204" pitchFamily="34" charset="0"/>
              <a:ea typeface="Calibri" panose="020F0502020204030204" pitchFamily="34" charset="0"/>
              <a:cs typeface="Calibri Light" panose="020F0302020204030204" pitchFamily="34" charset="0"/>
            </a:endParaRPr>
          </a:p>
          <a:p>
            <a:pPr>
              <a:buFont typeface="Arial" panose="020B0604020202020204" pitchFamily="34" charset="0"/>
              <a:buChar char="•"/>
            </a:pPr>
            <a:r>
              <a:rPr lang="it-IT" sz="1400" b="1" i="1" kern="100" dirty="0">
                <a:effectLst/>
                <a:latin typeface="Aptos" panose="020B0004020202020204" pitchFamily="34" charset="0"/>
                <a:ea typeface="Calibri" panose="020F0502020204030204" pitchFamily="34" charset="0"/>
                <a:cs typeface="Calibri Light" panose="020F0302020204030204" pitchFamily="34" charset="0"/>
              </a:rPr>
              <a:t>ΦB</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 Flusso magnetico - [misurato in </a:t>
            </a:r>
            <a:r>
              <a:rPr lang="it-IT" sz="1800" b="1" kern="100" dirty="0">
                <a:effectLst/>
                <a:latin typeface="Aptos" panose="020B0004020202020204" pitchFamily="34" charset="0"/>
                <a:ea typeface="Calibri" panose="020F0502020204030204" pitchFamily="34" charset="0"/>
                <a:cs typeface="Calibri Light" panose="020F0302020204030204" pitchFamily="34" charset="0"/>
              </a:rPr>
              <a:t>Weber (</a:t>
            </a:r>
            <a:r>
              <a:rPr lang="it-IT" sz="1800" b="1" kern="100" dirty="0" err="1">
                <a:effectLst/>
                <a:latin typeface="Aptos" panose="020B0004020202020204" pitchFamily="34" charset="0"/>
                <a:ea typeface="Calibri" panose="020F0502020204030204" pitchFamily="34" charset="0"/>
                <a:cs typeface="Calibri Light" panose="020F0302020204030204" pitchFamily="34" charset="0"/>
              </a:rPr>
              <a:t>Wb</a:t>
            </a:r>
            <a:r>
              <a:rPr lang="it-IT" sz="1800" b="1" kern="100" dirty="0">
                <a:effectLst/>
                <a:latin typeface="Aptos" panose="020B0004020202020204" pitchFamily="34" charset="0"/>
                <a:ea typeface="Calibri" panose="020F0502020204030204" pitchFamily="34" charset="0"/>
                <a:cs typeface="Calibri Light" panose="020F0302020204030204" pitchFamily="34" charset="0"/>
              </a:rPr>
              <a:t>)</a:t>
            </a:r>
            <a:r>
              <a:rPr lang="it-IT" sz="1800" kern="100" dirty="0">
                <a:effectLst/>
                <a:latin typeface="Aptos" panose="020B0004020202020204" pitchFamily="34" charset="0"/>
                <a:ea typeface="Calibri" panose="020F0502020204030204" pitchFamily="34" charset="0"/>
                <a:cs typeface="Calibri Light" panose="020F0302020204030204" pitchFamily="34" charset="0"/>
              </a:rPr>
              <a:t>]</a:t>
            </a:r>
            <a:endParaRPr lang="it-IT" kern="100" dirty="0">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it-IT" sz="1400" b="1" i="1" dirty="0">
                <a:effectLst/>
                <a:latin typeface="Aptos" panose="020B0004020202020204" pitchFamily="34" charset="0"/>
                <a:ea typeface="Calibri" panose="020F0502020204030204" pitchFamily="34" charset="0"/>
                <a:cs typeface="Calibri Light" panose="020F0302020204030204" pitchFamily="34" charset="0"/>
              </a:rPr>
              <a:t>t</a:t>
            </a:r>
            <a:r>
              <a:rPr lang="it-IT" sz="1800" dirty="0">
                <a:effectLst/>
                <a:latin typeface="Aptos" panose="020B0004020202020204" pitchFamily="34" charset="0"/>
                <a:ea typeface="Calibri" panose="020F0502020204030204" pitchFamily="34" charset="0"/>
                <a:cs typeface="Calibri Light" panose="020F0302020204030204" pitchFamily="34" charset="0"/>
              </a:rPr>
              <a:t>: Tempo - [misurato in </a:t>
            </a:r>
            <a:r>
              <a:rPr lang="it-IT" sz="1800" b="1" dirty="0">
                <a:effectLst/>
                <a:latin typeface="Aptos" panose="020B0004020202020204" pitchFamily="34" charset="0"/>
                <a:ea typeface="Calibri" panose="020F0502020204030204" pitchFamily="34" charset="0"/>
                <a:cs typeface="Calibri Light" panose="020F0302020204030204" pitchFamily="34" charset="0"/>
              </a:rPr>
              <a:t>secondi (s)</a:t>
            </a:r>
            <a:r>
              <a:rPr lang="it-IT" sz="1800" dirty="0">
                <a:effectLst/>
                <a:latin typeface="Aptos" panose="020B0004020202020204" pitchFamily="34" charset="0"/>
                <a:ea typeface="Calibri" panose="020F0502020204030204" pitchFamily="34" charset="0"/>
                <a:cs typeface="Calibri Light" panose="020F0302020204030204" pitchFamily="34" charset="0"/>
              </a:rPr>
              <a:t>]</a:t>
            </a:r>
          </a:p>
          <a:p>
            <a:pPr>
              <a:buFont typeface="Arial" panose="020B0604020202020204" pitchFamily="34" charset="0"/>
              <a:buChar char="•"/>
            </a:pPr>
            <a:r>
              <a:rPr lang="it-IT" sz="1400" b="1" i="1" dirty="0">
                <a:effectLst/>
                <a:latin typeface="Aptos" panose="020B0004020202020204" pitchFamily="34" charset="0"/>
                <a:ea typeface="Calibri" panose="020F0502020204030204" pitchFamily="34" charset="0"/>
                <a:cs typeface="Calibri Light" panose="020F0302020204030204" pitchFamily="34" charset="0"/>
              </a:rPr>
              <a:t>d</a:t>
            </a:r>
            <a:r>
              <a:rPr lang="it-IT" sz="1800" dirty="0">
                <a:effectLst/>
                <a:latin typeface="Aptos" panose="020B0004020202020204" pitchFamily="34" charset="0"/>
                <a:ea typeface="Calibri" panose="020F0502020204030204" pitchFamily="34" charset="0"/>
                <a:cs typeface="Calibri Light" panose="020F0302020204030204" pitchFamily="34" charset="0"/>
              </a:rPr>
              <a:t>: Derivata, rappresenta una piccola variazione o un cambiamento infinitesimale - [non ha un'unità di misura specifica]</a:t>
            </a:r>
            <a:endParaRPr lang="it-IT" dirty="0">
              <a:latin typeface="Aptos" panose="020B0004020202020204" pitchFamily="34" charset="0"/>
              <a:ea typeface="Calibri" panose="020F0502020204030204" pitchFamily="34" charset="0"/>
              <a:cs typeface="Calibri Light" panose="020F0302020204030204" pitchFamily="34" charset="0"/>
            </a:endParaRPr>
          </a:p>
          <a:p>
            <a:pPr>
              <a:buFont typeface="Arial" panose="020B0604020202020204" pitchFamily="34" charset="0"/>
              <a:buChar char="•"/>
            </a:pPr>
            <a:r>
              <a:rPr lang="it-IT" sz="1400" b="1" i="1" dirty="0" err="1">
                <a:effectLst/>
                <a:latin typeface="Aptos" panose="020B0004020202020204" pitchFamily="34" charset="0"/>
                <a:ea typeface="Calibri" panose="020F0502020204030204" pitchFamily="34" charset="0"/>
                <a:cs typeface="Calibri Light" panose="020F0302020204030204" pitchFamily="34" charset="0"/>
              </a:rPr>
              <a:t>dΦB</a:t>
            </a:r>
            <a:r>
              <a:rPr lang="it-IT" sz="1800" b="1" dirty="0">
                <a:effectLst/>
                <a:latin typeface="Aptos" panose="020B0004020202020204" pitchFamily="34" charset="0"/>
                <a:ea typeface="Calibri" panose="020F0502020204030204" pitchFamily="34" charset="0"/>
                <a:cs typeface="Calibri Light" panose="020F0302020204030204" pitchFamily="34" charset="0"/>
              </a:rPr>
              <a:t>/</a:t>
            </a:r>
            <a:r>
              <a:rPr lang="it-IT" sz="1400" b="1" i="1" dirty="0" err="1">
                <a:effectLst/>
                <a:latin typeface="Aptos" panose="020B0004020202020204" pitchFamily="34" charset="0"/>
                <a:ea typeface="Calibri" panose="020F0502020204030204" pitchFamily="34" charset="0"/>
                <a:cs typeface="Calibri Light" panose="020F0302020204030204" pitchFamily="34" charset="0"/>
              </a:rPr>
              <a:t>dt</a:t>
            </a:r>
            <a:r>
              <a:rPr lang="it-IT" sz="1800" dirty="0">
                <a:effectLst/>
                <a:latin typeface="Aptos" panose="020B0004020202020204" pitchFamily="34" charset="0"/>
                <a:ea typeface="Calibri" panose="020F0502020204030204" pitchFamily="34" charset="0"/>
                <a:cs typeface="Calibri Light" panose="020F0302020204030204" pitchFamily="34" charset="0"/>
              </a:rPr>
              <a:t>: Rappresenta la variazione del flusso magnetico </a:t>
            </a:r>
            <a:r>
              <a:rPr lang="it-IT" sz="1400" i="1" dirty="0">
                <a:effectLst/>
                <a:latin typeface="Aptos" panose="020B0004020202020204" pitchFamily="34" charset="0"/>
                <a:ea typeface="Calibri" panose="020F0502020204030204" pitchFamily="34" charset="0"/>
                <a:cs typeface="Calibri Light" panose="020F0302020204030204" pitchFamily="34" charset="0"/>
              </a:rPr>
              <a:t>ΦB</a:t>
            </a:r>
            <a:r>
              <a:rPr lang="it-IT" sz="1800" dirty="0">
                <a:effectLst/>
                <a:latin typeface="Aptos" panose="020B0004020202020204" pitchFamily="34" charset="0"/>
                <a:ea typeface="Calibri" panose="020F0502020204030204" pitchFamily="34" charset="0"/>
                <a:cs typeface="Calibri Light" panose="020F0302020204030204" pitchFamily="34" charset="0"/>
              </a:rPr>
              <a:t> nel tempo </a:t>
            </a:r>
            <a:r>
              <a:rPr lang="it-IT" sz="1400" i="1" dirty="0">
                <a:effectLst/>
                <a:latin typeface="Aptos" panose="020B0004020202020204" pitchFamily="34" charset="0"/>
                <a:ea typeface="Calibri" panose="020F0502020204030204" pitchFamily="34" charset="0"/>
                <a:cs typeface="Calibri Light" panose="020F0302020204030204" pitchFamily="34" charset="0"/>
              </a:rPr>
              <a:t>t</a:t>
            </a:r>
            <a:r>
              <a:rPr lang="it-IT" sz="1800" i="1" dirty="0">
                <a:effectLst/>
                <a:latin typeface="Aptos" panose="020B0004020202020204" pitchFamily="34" charset="0"/>
                <a:ea typeface="Calibri" panose="020F0502020204030204" pitchFamily="34" charset="0"/>
                <a:cs typeface="Calibri Light" panose="020F0302020204030204" pitchFamily="34" charset="0"/>
              </a:rPr>
              <a:t> </a:t>
            </a:r>
            <a:r>
              <a:rPr lang="it-IT" sz="1800" dirty="0">
                <a:effectLst/>
                <a:latin typeface="Aptos" panose="020B0004020202020204" pitchFamily="34" charset="0"/>
                <a:ea typeface="Calibri" panose="020F0502020204030204" pitchFamily="34" charset="0"/>
                <a:cs typeface="Calibri Light" panose="020F0302020204030204" pitchFamily="34" charset="0"/>
              </a:rPr>
              <a:t>-[misurato in </a:t>
            </a:r>
            <a:r>
              <a:rPr lang="it-IT" sz="1800" b="1" dirty="0">
                <a:effectLst/>
                <a:latin typeface="Aptos" panose="020B0004020202020204" pitchFamily="34" charset="0"/>
                <a:ea typeface="Calibri" panose="020F0502020204030204" pitchFamily="34" charset="0"/>
                <a:cs typeface="Calibri Light" panose="020F0302020204030204" pitchFamily="34" charset="0"/>
              </a:rPr>
              <a:t>Weber per secondo (</a:t>
            </a:r>
            <a:r>
              <a:rPr lang="it-IT" sz="1800" b="1" dirty="0" err="1">
                <a:effectLst/>
                <a:latin typeface="Aptos" panose="020B0004020202020204" pitchFamily="34" charset="0"/>
                <a:ea typeface="Calibri" panose="020F0502020204030204" pitchFamily="34" charset="0"/>
                <a:cs typeface="Calibri Light" panose="020F0302020204030204" pitchFamily="34" charset="0"/>
              </a:rPr>
              <a:t>Wb</a:t>
            </a:r>
            <a:r>
              <a:rPr lang="it-IT" sz="1800" b="1" dirty="0">
                <a:effectLst/>
                <a:latin typeface="Aptos" panose="020B0004020202020204" pitchFamily="34" charset="0"/>
                <a:ea typeface="Calibri" panose="020F0502020204030204" pitchFamily="34" charset="0"/>
                <a:cs typeface="Calibri Light" panose="020F0302020204030204" pitchFamily="34" charset="0"/>
              </a:rPr>
              <a:t>/s)</a:t>
            </a:r>
            <a:r>
              <a:rPr lang="it-IT" sz="1800" dirty="0">
                <a:effectLst/>
                <a:latin typeface="Aptos" panose="020B0004020202020204" pitchFamily="34" charset="0"/>
                <a:ea typeface="Calibri" panose="020F0502020204030204" pitchFamily="34" charset="0"/>
                <a:cs typeface="Calibri Light" panose="020F0302020204030204" pitchFamily="34" charset="0"/>
              </a:rPr>
              <a:t>]</a:t>
            </a:r>
          </a:p>
        </p:txBody>
      </p:sp>
      <p:sp>
        <p:nvSpPr>
          <p:cNvPr id="2075" name="CasellaDiTesto 2074">
            <a:extLst>
              <a:ext uri="{FF2B5EF4-FFF2-40B4-BE49-F238E27FC236}">
                <a16:creationId xmlns:a16="http://schemas.microsoft.com/office/drawing/2014/main" id="{58A6004E-A7B9-3EF2-E313-C0EB0284C8A4}"/>
              </a:ext>
            </a:extLst>
          </p:cNvPr>
          <p:cNvSpPr txBox="1"/>
          <p:nvPr/>
        </p:nvSpPr>
        <p:spPr>
          <a:xfrm>
            <a:off x="8608220" y="4462665"/>
            <a:ext cx="3498056" cy="1477328"/>
          </a:xfrm>
          <a:prstGeom prst="rect">
            <a:avLst/>
          </a:prstGeom>
          <a:solidFill>
            <a:schemeClr val="bg1"/>
          </a:solidFill>
          <a:ln w="19050">
            <a:solidFill>
              <a:schemeClr val="tx1"/>
            </a:solidFill>
          </a:ln>
        </p:spPr>
        <p:txBody>
          <a:bodyPr wrap="square">
            <a:spAutoFit/>
          </a:bodyPr>
          <a:lstStyle/>
          <a:p>
            <a:r>
              <a:rPr lang="it-IT" sz="1800" dirty="0">
                <a:effectLst/>
                <a:latin typeface="Aptos" panose="020B0004020202020204" pitchFamily="34" charset="0"/>
                <a:ea typeface="Calibri" panose="020F0502020204030204" pitchFamily="34" charset="0"/>
                <a:cs typeface="Calibri Light" panose="020F0302020204030204" pitchFamily="34" charset="0"/>
              </a:rPr>
              <a:t>(Il </a:t>
            </a:r>
            <a:r>
              <a:rPr lang="it-IT" sz="1800" b="1" dirty="0">
                <a:effectLst/>
                <a:latin typeface="Aptos" panose="020B0004020202020204" pitchFamily="34" charset="0"/>
                <a:ea typeface="Calibri" panose="020F0502020204030204" pitchFamily="34" charset="0"/>
                <a:cs typeface="Calibri Light" panose="020F0302020204030204" pitchFamily="34" charset="0"/>
              </a:rPr>
              <a:t>Weber (</a:t>
            </a:r>
            <a:r>
              <a:rPr lang="it-IT" sz="1800" b="1" dirty="0" err="1">
                <a:effectLst/>
                <a:latin typeface="Aptos" panose="020B0004020202020204" pitchFamily="34" charset="0"/>
                <a:ea typeface="Calibri" panose="020F0502020204030204" pitchFamily="34" charset="0"/>
                <a:cs typeface="Calibri Light" panose="020F0302020204030204" pitchFamily="34" charset="0"/>
              </a:rPr>
              <a:t>Wb</a:t>
            </a:r>
            <a:r>
              <a:rPr lang="it-IT" sz="1800" b="1" dirty="0">
                <a:effectLst/>
                <a:latin typeface="Aptos" panose="020B0004020202020204" pitchFamily="34" charset="0"/>
                <a:ea typeface="Calibri" panose="020F0502020204030204" pitchFamily="34" charset="0"/>
                <a:cs typeface="Calibri Light" panose="020F0302020204030204" pitchFamily="34" charset="0"/>
              </a:rPr>
              <a:t>)</a:t>
            </a:r>
            <a:r>
              <a:rPr lang="it-IT" sz="1800" dirty="0">
                <a:effectLst/>
                <a:latin typeface="Aptos" panose="020B0004020202020204" pitchFamily="34" charset="0"/>
                <a:ea typeface="Calibri" panose="020F0502020204030204" pitchFamily="34" charset="0"/>
                <a:cs typeface="Calibri Light" panose="020F0302020204030204" pitchFamily="34" charset="0"/>
              </a:rPr>
              <a:t> è la quantità di flusso magnetico che, variando in un secondo, induce una forza elettromotrice di un Volt in un circuito)</a:t>
            </a:r>
            <a:endParaRPr lang="it-IT" dirty="0"/>
          </a:p>
        </p:txBody>
      </p:sp>
      <p:pic>
        <p:nvPicPr>
          <p:cNvPr id="2080" name="Picture 32" descr="হামফ্রে ডেভি ও মাইকেল ফ্যারাডে: গুরু-শিষ্যের দ্বন্দ্ব - Roar বাংলা">
            <a:extLst>
              <a:ext uri="{FF2B5EF4-FFF2-40B4-BE49-F238E27FC236}">
                <a16:creationId xmlns:a16="http://schemas.microsoft.com/office/drawing/2014/main" id="{3FB25353-D07F-A90B-34AE-CEDD3C630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2" t="1334" r="1371" b="4584"/>
          <a:stretch/>
        </p:blipFill>
        <p:spPr bwMode="auto">
          <a:xfrm>
            <a:off x="8906848" y="737890"/>
            <a:ext cx="2900800" cy="309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7867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200"/>
                                        <p:tgtEl>
                                          <p:spTgt spid="13"/>
                                        </p:tgtEl>
                                      </p:cBhvr>
                                    </p:animEffect>
                                    <p:anim calcmode="lin" valueType="num">
                                      <p:cBhvr>
                                        <p:cTn id="8" dur="1200" fill="hold"/>
                                        <p:tgtEl>
                                          <p:spTgt spid="13"/>
                                        </p:tgtEl>
                                        <p:attrNameLst>
                                          <p:attrName>ppt_x</p:attrName>
                                        </p:attrNameLst>
                                      </p:cBhvr>
                                      <p:tavLst>
                                        <p:tav tm="0">
                                          <p:val>
                                            <p:strVal val="#ppt_x"/>
                                          </p:val>
                                        </p:tav>
                                        <p:tav tm="100000">
                                          <p:val>
                                            <p:strVal val="#ppt_x"/>
                                          </p:val>
                                        </p:tav>
                                      </p:tavLst>
                                    </p:anim>
                                    <p:anim calcmode="lin" valueType="num">
                                      <p:cBhvr>
                                        <p:cTn id="9" dur="1200" fill="hold"/>
                                        <p:tgtEl>
                                          <p:spTgt spid="13"/>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2080"/>
                                        </p:tgtEl>
                                        <p:attrNameLst>
                                          <p:attrName>style.visibility</p:attrName>
                                        </p:attrNameLst>
                                      </p:cBhvr>
                                      <p:to>
                                        <p:strVal val="visible"/>
                                      </p:to>
                                    </p:set>
                                    <p:anim calcmode="lin" valueType="num">
                                      <p:cBhvr>
                                        <p:cTn id="12" dur="2000" fill="hold"/>
                                        <p:tgtEl>
                                          <p:spTgt spid="2080"/>
                                        </p:tgtEl>
                                        <p:attrNameLst>
                                          <p:attrName>ppt_w</p:attrName>
                                        </p:attrNameLst>
                                      </p:cBhvr>
                                      <p:tavLst>
                                        <p:tav tm="0">
                                          <p:val>
                                            <p:fltVal val="0"/>
                                          </p:val>
                                        </p:tav>
                                        <p:tav tm="100000">
                                          <p:val>
                                            <p:strVal val="#ppt_w"/>
                                          </p:val>
                                        </p:tav>
                                      </p:tavLst>
                                    </p:anim>
                                    <p:anim calcmode="lin" valueType="num">
                                      <p:cBhvr>
                                        <p:cTn id="13" dur="2000" fill="hold"/>
                                        <p:tgtEl>
                                          <p:spTgt spid="2080"/>
                                        </p:tgtEl>
                                        <p:attrNameLst>
                                          <p:attrName>ppt_h</p:attrName>
                                        </p:attrNameLst>
                                      </p:cBhvr>
                                      <p:tavLst>
                                        <p:tav tm="0">
                                          <p:val>
                                            <p:fltVal val="0"/>
                                          </p:val>
                                        </p:tav>
                                        <p:tav tm="100000">
                                          <p:val>
                                            <p:strVal val="#ppt_h"/>
                                          </p:val>
                                        </p:tav>
                                      </p:tavLst>
                                    </p:anim>
                                    <p:animEffect transition="in" filter="fade">
                                      <p:cBhvr>
                                        <p:cTn id="14" dur="2000"/>
                                        <p:tgtEl>
                                          <p:spTgt spid="2080"/>
                                        </p:tgtEl>
                                      </p:cBhvr>
                                    </p:animEffect>
                                  </p:childTnLst>
                                </p:cTn>
                              </p:par>
                            </p:childTnLst>
                          </p:cTn>
                        </p:par>
                        <p:par>
                          <p:cTn id="15" fill="hold">
                            <p:stCondLst>
                              <p:cond delay="2000"/>
                            </p:stCondLst>
                            <p:childTnLst>
                              <p:par>
                                <p:cTn id="16" presetID="16" presetClass="entr" presetSubtype="21"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par>
                          <p:cTn id="19" fill="hold">
                            <p:stCondLst>
                              <p:cond delay="2500"/>
                            </p:stCondLst>
                            <p:childTnLst>
                              <p:par>
                                <p:cTn id="20" presetID="6" presetClass="entr" presetSubtype="32" fill="hold" grpId="0" nodeType="afterEffect">
                                  <p:stCondLst>
                                    <p:cond delay="0"/>
                                  </p:stCondLst>
                                  <p:childTnLst>
                                    <p:set>
                                      <p:cBhvr>
                                        <p:cTn id="21" dur="1" fill="hold">
                                          <p:stCondLst>
                                            <p:cond delay="0"/>
                                          </p:stCondLst>
                                        </p:cTn>
                                        <p:tgtEl>
                                          <p:spTgt spid="2070"/>
                                        </p:tgtEl>
                                        <p:attrNameLst>
                                          <p:attrName>style.visibility</p:attrName>
                                        </p:attrNameLst>
                                      </p:cBhvr>
                                      <p:to>
                                        <p:strVal val="visible"/>
                                      </p:to>
                                    </p:set>
                                    <p:animEffect transition="in" filter="circle(out)">
                                      <p:cBhvr>
                                        <p:cTn id="22" dur="2000"/>
                                        <p:tgtEl>
                                          <p:spTgt spid="2070"/>
                                        </p:tgtEl>
                                      </p:cBhvr>
                                    </p:animEffect>
                                  </p:childTnLst>
                                </p:cTn>
                              </p:par>
                            </p:childTnLst>
                          </p:cTn>
                        </p:par>
                        <p:par>
                          <p:cTn id="23" fill="hold">
                            <p:stCondLst>
                              <p:cond delay="4500"/>
                            </p:stCondLst>
                            <p:childTnLst>
                              <p:par>
                                <p:cTn id="24" presetID="31" presetClass="entr" presetSubtype="0" fill="hold" grpId="0" nodeType="afterEffect">
                                  <p:stCondLst>
                                    <p:cond delay="0"/>
                                  </p:stCondLst>
                                  <p:childTnLst>
                                    <p:set>
                                      <p:cBhvr>
                                        <p:cTn id="25" dur="1" fill="hold">
                                          <p:stCondLst>
                                            <p:cond delay="0"/>
                                          </p:stCondLst>
                                        </p:cTn>
                                        <p:tgtEl>
                                          <p:spTgt spid="2075"/>
                                        </p:tgtEl>
                                        <p:attrNameLst>
                                          <p:attrName>style.visibility</p:attrName>
                                        </p:attrNameLst>
                                      </p:cBhvr>
                                      <p:to>
                                        <p:strVal val="visible"/>
                                      </p:to>
                                    </p:set>
                                    <p:anim calcmode="lin" valueType="num">
                                      <p:cBhvr>
                                        <p:cTn id="26" dur="1000" fill="hold"/>
                                        <p:tgtEl>
                                          <p:spTgt spid="2075"/>
                                        </p:tgtEl>
                                        <p:attrNameLst>
                                          <p:attrName>ppt_w</p:attrName>
                                        </p:attrNameLst>
                                      </p:cBhvr>
                                      <p:tavLst>
                                        <p:tav tm="0">
                                          <p:val>
                                            <p:fltVal val="0"/>
                                          </p:val>
                                        </p:tav>
                                        <p:tav tm="100000">
                                          <p:val>
                                            <p:strVal val="#ppt_w"/>
                                          </p:val>
                                        </p:tav>
                                      </p:tavLst>
                                    </p:anim>
                                    <p:anim calcmode="lin" valueType="num">
                                      <p:cBhvr>
                                        <p:cTn id="27" dur="1000" fill="hold"/>
                                        <p:tgtEl>
                                          <p:spTgt spid="2075"/>
                                        </p:tgtEl>
                                        <p:attrNameLst>
                                          <p:attrName>ppt_h</p:attrName>
                                        </p:attrNameLst>
                                      </p:cBhvr>
                                      <p:tavLst>
                                        <p:tav tm="0">
                                          <p:val>
                                            <p:fltVal val="0"/>
                                          </p:val>
                                        </p:tav>
                                        <p:tav tm="100000">
                                          <p:val>
                                            <p:strVal val="#ppt_h"/>
                                          </p:val>
                                        </p:tav>
                                      </p:tavLst>
                                    </p:anim>
                                    <p:anim calcmode="lin" valueType="num">
                                      <p:cBhvr>
                                        <p:cTn id="28" dur="1000" fill="hold"/>
                                        <p:tgtEl>
                                          <p:spTgt spid="2075"/>
                                        </p:tgtEl>
                                        <p:attrNameLst>
                                          <p:attrName>style.rotation</p:attrName>
                                        </p:attrNameLst>
                                      </p:cBhvr>
                                      <p:tavLst>
                                        <p:tav tm="0">
                                          <p:val>
                                            <p:fltVal val="90"/>
                                          </p:val>
                                        </p:tav>
                                        <p:tav tm="100000">
                                          <p:val>
                                            <p:fltVal val="0"/>
                                          </p:val>
                                        </p:tav>
                                      </p:tavLst>
                                    </p:anim>
                                    <p:animEffect transition="in" filter="fade">
                                      <p:cBhvr>
                                        <p:cTn id="29" dur="1000"/>
                                        <p:tgtEl>
                                          <p:spTgt spid="2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070" grpId="0" animBg="1"/>
      <p:bldP spid="207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3F54F-8DAB-5EDC-BF31-208AC9B1E818}"/>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2587CC03-FFA0-1A87-6DEC-058DD823752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1180"/>
          <a:stretch/>
        </p:blipFill>
        <p:spPr>
          <a:xfrm>
            <a:off x="0" y="0"/>
            <a:ext cx="12192000" cy="6858000"/>
          </a:xfrm>
        </p:spPr>
      </p:pic>
      <p:pic>
        <p:nvPicPr>
          <p:cNvPr id="2" name="Immagine 1" descr="Pengertian dan Contoh Soal INDUKSI MAGNET PADA SOLENOIDA">
            <a:extLst>
              <a:ext uri="{FF2B5EF4-FFF2-40B4-BE49-F238E27FC236}">
                <a16:creationId xmlns:a16="http://schemas.microsoft.com/office/drawing/2014/main" id="{9F761069-0102-C843-E3BF-51097AB6A2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45814" y="189591"/>
            <a:ext cx="4229881" cy="3246434"/>
          </a:xfrm>
          <a:prstGeom prst="rect">
            <a:avLst/>
          </a:prstGeom>
          <a:noFill/>
          <a:ln>
            <a:noFill/>
          </a:ln>
        </p:spPr>
      </p:pic>
      <p:sp>
        <p:nvSpPr>
          <p:cNvPr id="4" name="CasellaDiTesto 3">
            <a:extLst>
              <a:ext uri="{FF2B5EF4-FFF2-40B4-BE49-F238E27FC236}">
                <a16:creationId xmlns:a16="http://schemas.microsoft.com/office/drawing/2014/main" id="{DC95A5E2-A3C1-A4BF-0BDD-39A33D4F0FC7}"/>
              </a:ext>
            </a:extLst>
          </p:cNvPr>
          <p:cNvSpPr txBox="1"/>
          <p:nvPr/>
        </p:nvSpPr>
        <p:spPr>
          <a:xfrm>
            <a:off x="9629773" y="826688"/>
            <a:ext cx="619125" cy="378565"/>
          </a:xfrm>
          <a:prstGeom prst="rect">
            <a:avLst/>
          </a:prstGeom>
          <a:noFill/>
        </p:spPr>
        <p:txBody>
          <a:bodyPr wrap="square">
            <a:spAutoFit/>
          </a:bodyPr>
          <a:lstStyle/>
          <a:p>
            <a:pPr>
              <a:lnSpc>
                <a:spcPct val="107000"/>
              </a:lnSpc>
              <a:spcAft>
                <a:spcPts val="800"/>
              </a:spcAft>
            </a:pPr>
            <a:r>
              <a:rPr lang="it-IT" sz="1800" b="1" i="1" kern="100" dirty="0" err="1">
                <a:effectLst/>
                <a:latin typeface="Aptos" panose="020B0004020202020204" pitchFamily="34" charset="0"/>
                <a:ea typeface="Calibri" panose="020F0502020204030204" pitchFamily="34" charset="0"/>
                <a:cs typeface="Calibri Light" panose="020F0302020204030204" pitchFamily="34" charset="0"/>
              </a:rPr>
              <a:t>dΦ</a:t>
            </a:r>
            <a:r>
              <a:rPr lang="it-IT" sz="1100" b="1" i="1" kern="100" dirty="0" err="1">
                <a:effectLst/>
                <a:latin typeface="Aptos" panose="020B0004020202020204" pitchFamily="34" charset="0"/>
                <a:ea typeface="Calibri" panose="020F0502020204030204" pitchFamily="34" charset="0"/>
                <a:cs typeface="Calibri Light" panose="020F0302020204030204" pitchFamily="34" charset="0"/>
              </a:rPr>
              <a:t>B</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asellaDiTesto 5">
            <a:extLst>
              <a:ext uri="{FF2B5EF4-FFF2-40B4-BE49-F238E27FC236}">
                <a16:creationId xmlns:a16="http://schemas.microsoft.com/office/drawing/2014/main" id="{9D20D2CE-242E-C785-0C4C-29A21F9A87F9}"/>
              </a:ext>
            </a:extLst>
          </p:cNvPr>
          <p:cNvSpPr txBox="1"/>
          <p:nvPr/>
        </p:nvSpPr>
        <p:spPr>
          <a:xfrm>
            <a:off x="11640935" y="2031986"/>
            <a:ext cx="295275" cy="377860"/>
          </a:xfrm>
          <a:prstGeom prst="rect">
            <a:avLst/>
          </a:prstGeom>
          <a:noFill/>
        </p:spPr>
        <p:txBody>
          <a:bodyPr wrap="square">
            <a:spAutoFit/>
          </a:bodyPr>
          <a:lstStyle/>
          <a:p>
            <a:pPr>
              <a:lnSpc>
                <a:spcPct val="107000"/>
              </a:lnSpc>
              <a:spcAft>
                <a:spcPts val="800"/>
              </a:spcAft>
            </a:pPr>
            <a:r>
              <a:rPr lang="it-IT" sz="1800" b="1" i="1" kern="100" dirty="0">
                <a:effectLst/>
                <a:latin typeface="Aptos" panose="020B0004020202020204" pitchFamily="34" charset="0"/>
                <a:ea typeface="Calibri" panose="020F0502020204030204" pitchFamily="34" charset="0"/>
                <a:cs typeface="Calibri Light" panose="020F0302020204030204" pitchFamily="34" charset="0"/>
              </a:rPr>
              <a:t>E</a:t>
            </a:r>
            <a:endParaRPr lang="it-IT"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asellaDiTesto 10">
            <a:extLst>
              <a:ext uri="{FF2B5EF4-FFF2-40B4-BE49-F238E27FC236}">
                <a16:creationId xmlns:a16="http://schemas.microsoft.com/office/drawing/2014/main" id="{0CB5F041-B520-90FC-5ADE-8FA86C3640DD}"/>
              </a:ext>
            </a:extLst>
          </p:cNvPr>
          <p:cNvSpPr txBox="1"/>
          <p:nvPr/>
        </p:nvSpPr>
        <p:spPr>
          <a:xfrm>
            <a:off x="166687" y="877824"/>
            <a:ext cx="6096000" cy="2308324"/>
          </a:xfrm>
          <a:prstGeom prst="rect">
            <a:avLst/>
          </a:prstGeom>
          <a:noFill/>
          <a:ln w="19050">
            <a:solidFill>
              <a:schemeClr val="tx1"/>
            </a:solidFill>
          </a:ln>
        </p:spPr>
        <p:txBody>
          <a:bodyPr wrap="square">
            <a:spAutoFit/>
          </a:bodyPr>
          <a:lstStyle/>
          <a:p>
            <a:r>
              <a:rPr lang="it-IT" b="1" dirty="0"/>
              <a:t>Principio di Lenz:</a:t>
            </a:r>
          </a:p>
          <a:p>
            <a:endParaRPr lang="it-IT" dirty="0"/>
          </a:p>
          <a:p>
            <a:pPr>
              <a:buFont typeface="Arial" panose="020B0604020202020204" pitchFamily="34" charset="0"/>
              <a:buChar char="•"/>
            </a:pPr>
            <a:r>
              <a:rPr lang="it-IT" dirty="0"/>
              <a:t>Il segno negativo nella formula indica che la corrente indotta ha una direzione tale da opporsi alla variazione del flusso magnetico che l'ha generata.</a:t>
            </a:r>
          </a:p>
          <a:p>
            <a:pPr>
              <a:buFont typeface="Arial" panose="020B0604020202020204" pitchFamily="34" charset="0"/>
              <a:buChar char="•"/>
            </a:pPr>
            <a:r>
              <a:rPr lang="it-IT" dirty="0"/>
              <a:t>Questo principio conserva l'energia e garantisce che la forza elettromotrice indotta non amplifichi la variazione del campo magnetico originale.</a:t>
            </a:r>
          </a:p>
        </p:txBody>
      </p:sp>
      <p:sp>
        <p:nvSpPr>
          <p:cNvPr id="13" name="CasellaDiTesto 12">
            <a:extLst>
              <a:ext uri="{FF2B5EF4-FFF2-40B4-BE49-F238E27FC236}">
                <a16:creationId xmlns:a16="http://schemas.microsoft.com/office/drawing/2014/main" id="{DFB5B6D2-C5A3-3D53-81FA-147A963BE586}"/>
              </a:ext>
            </a:extLst>
          </p:cNvPr>
          <p:cNvSpPr txBox="1"/>
          <p:nvPr/>
        </p:nvSpPr>
        <p:spPr>
          <a:xfrm>
            <a:off x="166687" y="3261836"/>
            <a:ext cx="5617369" cy="2031325"/>
          </a:xfrm>
          <a:prstGeom prst="rect">
            <a:avLst/>
          </a:prstGeom>
          <a:solidFill>
            <a:schemeClr val="bg1"/>
          </a:solidFill>
          <a:ln w="19050">
            <a:solidFill>
              <a:schemeClr val="tx1"/>
            </a:solidFill>
          </a:ln>
        </p:spPr>
        <p:txBody>
          <a:bodyPr wrap="square">
            <a:spAutoFit/>
          </a:bodyPr>
          <a:lstStyle/>
          <a:p>
            <a:r>
              <a:rPr lang="it-IT" b="1" dirty="0"/>
              <a:t>Legenda Diagramma:</a:t>
            </a:r>
            <a:endParaRPr lang="it-IT" dirty="0"/>
          </a:p>
          <a:p>
            <a:pPr>
              <a:buFont typeface="Arial" panose="020B0604020202020204" pitchFamily="34" charset="0"/>
              <a:buChar char="•"/>
            </a:pPr>
            <a:r>
              <a:rPr lang="it-IT" b="1" dirty="0">
                <a:solidFill>
                  <a:srgbClr val="FF0000"/>
                </a:solidFill>
              </a:rPr>
              <a:t>I</a:t>
            </a:r>
            <a:r>
              <a:rPr lang="it-IT" dirty="0">
                <a:solidFill>
                  <a:srgbClr val="FF0000"/>
                </a:solidFill>
              </a:rPr>
              <a:t>: Corrente elettrica </a:t>
            </a:r>
            <a:r>
              <a:rPr lang="it-IT" dirty="0"/>
              <a:t>[</a:t>
            </a:r>
            <a:r>
              <a:rPr lang="it-IT" b="1" dirty="0"/>
              <a:t>ampere (A)</a:t>
            </a:r>
            <a:r>
              <a:rPr lang="it-IT" dirty="0"/>
              <a:t>]</a:t>
            </a:r>
          </a:p>
          <a:p>
            <a:pPr>
              <a:buFont typeface="Arial" panose="020B0604020202020204" pitchFamily="34" charset="0"/>
              <a:buChar char="•"/>
            </a:pPr>
            <a:r>
              <a:rPr lang="it-IT" b="1" dirty="0">
                <a:solidFill>
                  <a:schemeClr val="accent1"/>
                </a:solidFill>
              </a:rPr>
              <a:t>B</a:t>
            </a:r>
            <a:r>
              <a:rPr lang="it-IT" dirty="0">
                <a:solidFill>
                  <a:schemeClr val="accent1"/>
                </a:solidFill>
              </a:rPr>
              <a:t>: Campo magnetico </a:t>
            </a:r>
            <a:r>
              <a:rPr lang="it-IT" dirty="0"/>
              <a:t>[</a:t>
            </a:r>
            <a:r>
              <a:rPr lang="it-IT" b="1" dirty="0"/>
              <a:t>tesla (T) </a:t>
            </a:r>
            <a:r>
              <a:rPr lang="it-IT" dirty="0"/>
              <a:t>o</a:t>
            </a:r>
            <a:r>
              <a:rPr lang="it-IT" b="1" dirty="0"/>
              <a:t> gauss (G)</a:t>
            </a:r>
            <a:r>
              <a:rPr lang="it-IT" dirty="0"/>
              <a:t>]</a:t>
            </a:r>
          </a:p>
          <a:p>
            <a:pPr>
              <a:buFont typeface="Arial" panose="020B0604020202020204" pitchFamily="34" charset="0"/>
              <a:buChar char="•"/>
            </a:pPr>
            <a:r>
              <a:rPr lang="it-IT" sz="1400" b="1" dirty="0" err="1"/>
              <a:t>dΦB</a:t>
            </a:r>
            <a:r>
              <a:rPr lang="it-IT" dirty="0"/>
              <a:t>: Interno del solenoide o della regione in cui il campo magnetico sta cambiando</a:t>
            </a:r>
          </a:p>
          <a:p>
            <a:pPr>
              <a:buFont typeface="Arial" panose="020B0604020202020204" pitchFamily="34" charset="0"/>
              <a:buChar char="•"/>
            </a:pPr>
            <a:r>
              <a:rPr lang="it-IT" b="1" dirty="0"/>
              <a:t>E</a:t>
            </a:r>
            <a:r>
              <a:rPr lang="it-IT" dirty="0"/>
              <a:t>: Esterno del solenoide o nella regione in cui è presente il campo elettrico indotto</a:t>
            </a:r>
          </a:p>
        </p:txBody>
      </p:sp>
      <p:pic>
        <p:nvPicPr>
          <p:cNvPr id="3074" name="Picture 2" descr="Legge di Faraday-Neumann-Lenz • Il Forum di ElectroYou">
            <a:extLst>
              <a:ext uri="{FF2B5EF4-FFF2-40B4-BE49-F238E27FC236}">
                <a16:creationId xmlns:a16="http://schemas.microsoft.com/office/drawing/2014/main" id="{7B9C4D40-4C75-6669-D16F-7B3D1DD94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2687" y="3578252"/>
            <a:ext cx="2383629" cy="313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454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500" fill="hold"/>
                                        <p:tgtEl>
                                          <p:spTgt spid="11"/>
                                        </p:tgtEl>
                                        <p:attrNameLst>
                                          <p:attrName>ppt_w</p:attrName>
                                        </p:attrNameLst>
                                      </p:cBhvr>
                                      <p:tavLst>
                                        <p:tav tm="0">
                                          <p:val>
                                            <p:fltVal val="0"/>
                                          </p:val>
                                        </p:tav>
                                        <p:tav tm="100000">
                                          <p:val>
                                            <p:strVal val="#ppt_w"/>
                                          </p:val>
                                        </p:tav>
                                      </p:tavLst>
                                    </p:anim>
                                    <p:anim calcmode="lin" valueType="num">
                                      <p:cBhvr>
                                        <p:cTn id="8" dur="1500" fill="hold"/>
                                        <p:tgtEl>
                                          <p:spTgt spid="11"/>
                                        </p:tgtEl>
                                        <p:attrNameLst>
                                          <p:attrName>ppt_h</p:attrName>
                                        </p:attrNameLst>
                                      </p:cBhvr>
                                      <p:tavLst>
                                        <p:tav tm="0">
                                          <p:val>
                                            <p:fltVal val="0"/>
                                          </p:val>
                                        </p:tav>
                                        <p:tav tm="100000">
                                          <p:val>
                                            <p:strVal val="#ppt_h"/>
                                          </p:val>
                                        </p:tav>
                                      </p:tavLst>
                                    </p:anim>
                                    <p:animEffect transition="in" filter="fade">
                                      <p:cBhvr>
                                        <p:cTn id="9" dur="1500"/>
                                        <p:tgtEl>
                                          <p:spTgt spid="11"/>
                                        </p:tgtEl>
                                      </p:cBhvr>
                                    </p:animEffect>
                                  </p:childTnLst>
                                </p:cTn>
                              </p:par>
                            </p:childTnLst>
                          </p:cTn>
                        </p:par>
                        <p:par>
                          <p:cTn id="10" fill="hold">
                            <p:stCondLst>
                              <p:cond delay="1500"/>
                            </p:stCondLst>
                            <p:childTnLst>
                              <p:par>
                                <p:cTn id="11" presetID="6" presetClass="entr" presetSubtype="16" fill="hold" nodeType="afterEffect">
                                  <p:stCondLst>
                                    <p:cond delay="10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3600"/>
                            </p:stCondLst>
                            <p:childTnLst>
                              <p:par>
                                <p:cTn id="19" presetID="2" presetClass="entr" presetSubtype="4" fill="hold" nodeType="afterEffect">
                                  <p:stCondLst>
                                    <p:cond delay="0"/>
                                  </p:stCondLst>
                                  <p:childTnLst>
                                    <p:set>
                                      <p:cBhvr>
                                        <p:cTn id="20" dur="1" fill="hold">
                                          <p:stCondLst>
                                            <p:cond delay="0"/>
                                          </p:stCondLst>
                                        </p:cTn>
                                        <p:tgtEl>
                                          <p:spTgt spid="3074"/>
                                        </p:tgtEl>
                                        <p:attrNameLst>
                                          <p:attrName>style.visibility</p:attrName>
                                        </p:attrNameLst>
                                      </p:cBhvr>
                                      <p:to>
                                        <p:strVal val="visible"/>
                                      </p:to>
                                    </p:set>
                                    <p:anim calcmode="lin" valueType="num">
                                      <p:cBhvr additive="base">
                                        <p:cTn id="21" dur="500" fill="hold"/>
                                        <p:tgtEl>
                                          <p:spTgt spid="3074"/>
                                        </p:tgtEl>
                                        <p:attrNameLst>
                                          <p:attrName>ppt_x</p:attrName>
                                        </p:attrNameLst>
                                      </p:cBhvr>
                                      <p:tavLst>
                                        <p:tav tm="0">
                                          <p:val>
                                            <p:strVal val="#ppt_x"/>
                                          </p:val>
                                        </p:tav>
                                        <p:tav tm="100000">
                                          <p:val>
                                            <p:strVal val="#ppt_x"/>
                                          </p:val>
                                        </p:tav>
                                      </p:tavLst>
                                    </p:anim>
                                    <p:anim calcmode="lin" valueType="num">
                                      <p:cBhvr additive="base">
                                        <p:cTn id="22" dur="500" fill="hold"/>
                                        <p:tgtEl>
                                          <p:spTgt spid="3074"/>
                                        </p:tgtEl>
                                        <p:attrNameLst>
                                          <p:attrName>ppt_y</p:attrName>
                                        </p:attrNameLst>
                                      </p:cBhvr>
                                      <p:tavLst>
                                        <p:tav tm="0">
                                          <p:val>
                                            <p:strVal val="1+#ppt_h/2"/>
                                          </p:val>
                                        </p:tav>
                                        <p:tav tm="100000">
                                          <p:val>
                                            <p:strVal val="#ppt_y"/>
                                          </p:val>
                                        </p:tav>
                                      </p:tavLst>
                                    </p:anim>
                                  </p:childTnLst>
                                </p:cTn>
                              </p:par>
                            </p:childTnLst>
                          </p:cTn>
                        </p:par>
                        <p:par>
                          <p:cTn id="23" fill="hold">
                            <p:stCondLst>
                              <p:cond delay="4100"/>
                            </p:stCondLst>
                            <p:childTnLst>
                              <p:par>
                                <p:cTn id="24" presetID="50" presetClass="entr" presetSubtype="0" decel="10000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500" fill="hold"/>
                                        <p:tgtEl>
                                          <p:spTgt spid="13"/>
                                        </p:tgtEl>
                                        <p:attrNameLst>
                                          <p:attrName>ppt_w</p:attrName>
                                        </p:attrNameLst>
                                      </p:cBhvr>
                                      <p:tavLst>
                                        <p:tav tm="0">
                                          <p:val>
                                            <p:strVal val="#ppt_w+.3"/>
                                          </p:val>
                                        </p:tav>
                                        <p:tav tm="100000">
                                          <p:val>
                                            <p:strVal val="#ppt_w"/>
                                          </p:val>
                                        </p:tav>
                                      </p:tavLst>
                                    </p:anim>
                                    <p:anim calcmode="lin" valueType="num">
                                      <p:cBhvr>
                                        <p:cTn id="27" dur="1500" fill="hold"/>
                                        <p:tgtEl>
                                          <p:spTgt spid="13"/>
                                        </p:tgtEl>
                                        <p:attrNameLst>
                                          <p:attrName>ppt_h</p:attrName>
                                        </p:attrNameLst>
                                      </p:cBhvr>
                                      <p:tavLst>
                                        <p:tav tm="0">
                                          <p:val>
                                            <p:strVal val="#ppt_h"/>
                                          </p:val>
                                        </p:tav>
                                        <p:tav tm="100000">
                                          <p:val>
                                            <p:strVal val="#ppt_h"/>
                                          </p:val>
                                        </p:tav>
                                      </p:tavLst>
                                    </p:anim>
                                    <p:animEffect transition="in" filter="fade">
                                      <p:cBhvr>
                                        <p:cTn id="28"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BD4E3-5AF8-AEC2-0908-BEFCB97BD22A}"/>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8616203A-54C6-538C-21A7-EB0A155301B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9130AF42-90BF-0444-7C79-53E2E0F1E959}"/>
              </a:ext>
            </a:extLst>
          </p:cNvPr>
          <p:cNvSpPr txBox="1"/>
          <p:nvPr/>
        </p:nvSpPr>
        <p:spPr>
          <a:xfrm>
            <a:off x="85725" y="95667"/>
            <a:ext cx="8429626" cy="2031325"/>
          </a:xfrm>
          <a:prstGeom prst="rect">
            <a:avLst/>
          </a:prstGeom>
          <a:noFill/>
          <a:ln w="19050">
            <a:solidFill>
              <a:schemeClr val="tx1"/>
            </a:solidFill>
          </a:ln>
        </p:spPr>
        <p:txBody>
          <a:bodyPr wrap="square">
            <a:spAutoFit/>
          </a:bodyPr>
          <a:lstStyle/>
          <a:p>
            <a:r>
              <a:rPr lang="it-IT" sz="1400" b="1" dirty="0"/>
              <a:t>Applicazioni nelle Antenne:</a:t>
            </a:r>
            <a:endParaRPr lang="it-IT" sz="1400" dirty="0"/>
          </a:p>
          <a:p>
            <a:pPr>
              <a:buFont typeface="Arial" panose="020B0604020202020204" pitchFamily="34" charset="0"/>
              <a:buChar char="•"/>
            </a:pPr>
            <a:r>
              <a:rPr lang="it-IT" sz="1400" b="1" dirty="0"/>
              <a:t>Antenne Emittenti</a:t>
            </a:r>
            <a:r>
              <a:rPr lang="it-IT" sz="1400" dirty="0"/>
              <a:t>: Quando un'antenna emittente trasmette segnali, una corrente alternata scorre attraverso l'antenna, generando un campo magnetico variabile. Questo campo magnetico variabile induce un campo elettrico variabile. Questi campi elettromagnetici si propagano nello spazio come onde elettromagnetiche, trasportando il segnale.</a:t>
            </a:r>
          </a:p>
          <a:p>
            <a:pPr>
              <a:buFont typeface="Arial" panose="020B0604020202020204" pitchFamily="34" charset="0"/>
              <a:buChar char="•"/>
            </a:pPr>
            <a:r>
              <a:rPr lang="it-IT" sz="1400" b="1" dirty="0"/>
              <a:t>Antenne Riceventi</a:t>
            </a:r>
            <a:r>
              <a:rPr lang="it-IT" sz="1400" dirty="0"/>
              <a:t>: Quando un'antenna ricevente intercetta onde elettromagnetiche, queste generano un campo magnetico variabile intorno all'antenna. Questo campo magnetico variabile induce una forza elettromotrice (</a:t>
            </a:r>
            <a:r>
              <a:rPr lang="it-IT" sz="1400" dirty="0" err="1"/>
              <a:t>fem</a:t>
            </a:r>
            <a:r>
              <a:rPr lang="it-IT" sz="1400" dirty="0"/>
              <a:t>) nell'antenna, creando una corrente elettrica alternata nel circuito ricevente. Questa corrente elettrica può essere decodificata per recuperare le informazioni trasmesse, come audio, video o dati.</a:t>
            </a:r>
          </a:p>
        </p:txBody>
      </p:sp>
      <p:pic>
        <p:nvPicPr>
          <p:cNvPr id="19" name="Immagine 18">
            <a:extLst>
              <a:ext uri="{FF2B5EF4-FFF2-40B4-BE49-F238E27FC236}">
                <a16:creationId xmlns:a16="http://schemas.microsoft.com/office/drawing/2014/main" id="{D9BBCABC-664D-DCC5-7464-C0C87DA65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794" y="95476"/>
            <a:ext cx="1276528" cy="3915321"/>
          </a:xfrm>
          <a:prstGeom prst="rect">
            <a:avLst/>
          </a:prstGeom>
        </p:spPr>
      </p:pic>
      <p:sp>
        <p:nvSpPr>
          <p:cNvPr id="23" name="CasellaDiTesto 22">
            <a:extLst>
              <a:ext uri="{FF2B5EF4-FFF2-40B4-BE49-F238E27FC236}">
                <a16:creationId xmlns:a16="http://schemas.microsoft.com/office/drawing/2014/main" id="{1F86217C-A749-BA2A-3269-E628AA888B73}"/>
              </a:ext>
            </a:extLst>
          </p:cNvPr>
          <p:cNvSpPr txBox="1"/>
          <p:nvPr/>
        </p:nvSpPr>
        <p:spPr>
          <a:xfrm>
            <a:off x="411956" y="4100308"/>
            <a:ext cx="11368088" cy="2462213"/>
          </a:xfrm>
          <a:prstGeom prst="rect">
            <a:avLst/>
          </a:prstGeom>
          <a:solidFill>
            <a:schemeClr val="bg1"/>
          </a:solidFill>
          <a:ln w="19050">
            <a:solidFill>
              <a:schemeClr val="tx1"/>
            </a:solidFill>
          </a:ln>
        </p:spPr>
        <p:txBody>
          <a:bodyPr wrap="square">
            <a:spAutoFit/>
          </a:bodyPr>
          <a:lstStyle/>
          <a:p>
            <a:r>
              <a:rPr lang="it-IT" sz="1400" b="1" dirty="0"/>
              <a:t>Legenda:</a:t>
            </a:r>
            <a:endParaRPr lang="it-IT" sz="1400" dirty="0"/>
          </a:p>
          <a:p>
            <a:pPr>
              <a:buFont typeface="Arial" panose="020B0604020202020204" pitchFamily="34" charset="0"/>
              <a:buChar char="•"/>
            </a:pPr>
            <a:r>
              <a:rPr lang="it-IT" sz="1400" b="1" dirty="0">
                <a:solidFill>
                  <a:srgbClr val="FF0000"/>
                </a:solidFill>
              </a:rPr>
              <a:t>I</a:t>
            </a:r>
            <a:r>
              <a:rPr lang="it-IT" sz="1400" dirty="0"/>
              <a:t>: </a:t>
            </a:r>
            <a:r>
              <a:rPr lang="it-IT" sz="1400" dirty="0">
                <a:solidFill>
                  <a:srgbClr val="FF0000"/>
                </a:solidFill>
              </a:rPr>
              <a:t>Corrente elettrica</a:t>
            </a:r>
          </a:p>
          <a:p>
            <a:pPr>
              <a:buFont typeface="Arial" panose="020B0604020202020204" pitchFamily="34" charset="0"/>
              <a:buChar char="•"/>
            </a:pPr>
            <a:r>
              <a:rPr lang="it-IT" sz="1400" b="1" dirty="0">
                <a:solidFill>
                  <a:schemeClr val="accent1"/>
                </a:solidFill>
              </a:rPr>
              <a:t>B</a:t>
            </a:r>
            <a:r>
              <a:rPr lang="it-IT" sz="1400" dirty="0"/>
              <a:t>: </a:t>
            </a:r>
            <a:r>
              <a:rPr lang="it-IT" sz="1400" dirty="0">
                <a:solidFill>
                  <a:schemeClr val="accent1"/>
                </a:solidFill>
              </a:rPr>
              <a:t>Campo magnetico</a:t>
            </a:r>
          </a:p>
          <a:p>
            <a:pPr>
              <a:buFont typeface="Arial" panose="020B0604020202020204" pitchFamily="34" charset="0"/>
              <a:buChar char="•"/>
            </a:pPr>
            <a:r>
              <a:rPr lang="it-IT" sz="1400" b="1" dirty="0">
                <a:solidFill>
                  <a:schemeClr val="accent3">
                    <a:lumMod val="75000"/>
                  </a:schemeClr>
                </a:solidFill>
              </a:rPr>
              <a:t>Ae</a:t>
            </a:r>
            <a:r>
              <a:rPr lang="it-IT" sz="1400" dirty="0"/>
              <a:t>: </a:t>
            </a:r>
            <a:r>
              <a:rPr lang="it-IT" sz="1400" dirty="0">
                <a:solidFill>
                  <a:schemeClr val="accent3">
                    <a:lumMod val="75000"/>
                  </a:schemeClr>
                </a:solidFill>
              </a:rPr>
              <a:t>Antenna Emittente</a:t>
            </a:r>
          </a:p>
          <a:p>
            <a:pPr marL="742950" lvl="1" indent="-285750">
              <a:buFont typeface="Arial" panose="020B0604020202020204" pitchFamily="34" charset="0"/>
              <a:buChar char="•"/>
            </a:pPr>
            <a:r>
              <a:rPr lang="it-IT" sz="1400" b="1" dirty="0">
                <a:solidFill>
                  <a:srgbClr val="FF0000"/>
                </a:solidFill>
              </a:rPr>
              <a:t>I</a:t>
            </a:r>
            <a:r>
              <a:rPr lang="it-IT" sz="1400" dirty="0"/>
              <a:t>: </a:t>
            </a:r>
            <a:r>
              <a:rPr lang="it-IT" sz="1400" dirty="0">
                <a:solidFill>
                  <a:srgbClr val="FF0000"/>
                </a:solidFill>
              </a:rPr>
              <a:t>Corrente alternata che scorre attraverso l'antenna emittente </a:t>
            </a:r>
            <a:r>
              <a:rPr lang="it-IT" sz="1400" dirty="0"/>
              <a:t>(verso iniziale della corrente)</a:t>
            </a:r>
          </a:p>
          <a:p>
            <a:pPr marL="742950" lvl="1" indent="-285750">
              <a:buFont typeface="Arial" panose="020B0604020202020204" pitchFamily="34" charset="0"/>
              <a:buChar char="•"/>
            </a:pPr>
            <a:r>
              <a:rPr lang="it-IT" sz="1400" b="1" dirty="0">
                <a:solidFill>
                  <a:schemeClr val="accent1"/>
                </a:solidFill>
              </a:rPr>
              <a:t>B</a:t>
            </a:r>
            <a:r>
              <a:rPr lang="it-IT" sz="1400" dirty="0"/>
              <a:t>: </a:t>
            </a:r>
            <a:r>
              <a:rPr lang="it-IT" sz="1400" dirty="0">
                <a:solidFill>
                  <a:schemeClr val="accent1"/>
                </a:solidFill>
              </a:rPr>
              <a:t>Campo magnetico variabile generato dalla corrente alternata</a:t>
            </a:r>
            <a:r>
              <a:rPr lang="it-IT" sz="1400" dirty="0"/>
              <a:t> (verso iniziale del campo magnetico)</a:t>
            </a:r>
          </a:p>
          <a:p>
            <a:pPr marL="742950" lvl="1" indent="-285750">
              <a:buFont typeface="Arial" panose="020B0604020202020204" pitchFamily="34" charset="0"/>
              <a:buChar char="•"/>
            </a:pPr>
            <a:r>
              <a:rPr lang="it-IT" sz="1400" b="1" dirty="0">
                <a:solidFill>
                  <a:srgbClr val="FF0000"/>
                </a:solidFill>
              </a:rPr>
              <a:t>I</a:t>
            </a:r>
            <a:r>
              <a:rPr lang="it-IT" sz="1200" b="1" dirty="0">
                <a:solidFill>
                  <a:srgbClr val="FF0000"/>
                </a:solidFill>
              </a:rPr>
              <a:t>1</a:t>
            </a:r>
            <a:r>
              <a:rPr lang="it-IT" sz="1400" dirty="0"/>
              <a:t>: </a:t>
            </a:r>
            <a:r>
              <a:rPr lang="it-IT" sz="1400" dirty="0">
                <a:solidFill>
                  <a:srgbClr val="FF0000"/>
                </a:solidFill>
              </a:rPr>
              <a:t>Corrente opposta nel ritorno dell'antenna emittente</a:t>
            </a:r>
            <a:r>
              <a:rPr lang="it-IT" sz="1400" dirty="0"/>
              <a:t>, cambiando il verso di percorrenza della corrente perché si sta usando corrente alternata</a:t>
            </a:r>
          </a:p>
          <a:p>
            <a:pPr marL="742950" lvl="1" indent="-285750">
              <a:buFont typeface="Arial" panose="020B0604020202020204" pitchFamily="34" charset="0"/>
              <a:buChar char="•"/>
            </a:pPr>
            <a:r>
              <a:rPr lang="it-IT" sz="1400" b="1" dirty="0">
                <a:solidFill>
                  <a:schemeClr val="accent1"/>
                </a:solidFill>
              </a:rPr>
              <a:t>B</a:t>
            </a:r>
            <a:r>
              <a:rPr lang="it-IT" sz="1200" b="1" dirty="0">
                <a:solidFill>
                  <a:schemeClr val="accent1"/>
                </a:solidFill>
              </a:rPr>
              <a:t>1</a:t>
            </a:r>
            <a:r>
              <a:rPr lang="it-IT" sz="1400" dirty="0"/>
              <a:t>: </a:t>
            </a:r>
            <a:r>
              <a:rPr lang="it-IT" sz="1400" dirty="0">
                <a:solidFill>
                  <a:schemeClr val="accent1"/>
                </a:solidFill>
              </a:rPr>
              <a:t>Campo magnetico opposto nel ritorno dell'antenna emittente</a:t>
            </a:r>
          </a:p>
          <a:p>
            <a:pPr>
              <a:buFont typeface="Arial" panose="020B0604020202020204" pitchFamily="34" charset="0"/>
              <a:buChar char="•"/>
            </a:pPr>
            <a:r>
              <a:rPr lang="it-IT" sz="1400" b="1" dirty="0">
                <a:solidFill>
                  <a:schemeClr val="accent3">
                    <a:lumMod val="75000"/>
                  </a:schemeClr>
                </a:solidFill>
              </a:rPr>
              <a:t>Ar</a:t>
            </a:r>
            <a:r>
              <a:rPr lang="it-IT" sz="1400" dirty="0"/>
              <a:t>: </a:t>
            </a:r>
            <a:r>
              <a:rPr lang="it-IT" sz="1400" dirty="0">
                <a:solidFill>
                  <a:schemeClr val="accent3">
                    <a:lumMod val="75000"/>
                  </a:schemeClr>
                </a:solidFill>
              </a:rPr>
              <a:t>Antenna Ricevente</a:t>
            </a:r>
          </a:p>
          <a:p>
            <a:pPr marL="742950" lvl="1" indent="-285750">
              <a:buFont typeface="Arial" panose="020B0604020202020204" pitchFamily="34" charset="0"/>
              <a:buChar char="•"/>
            </a:pPr>
            <a:r>
              <a:rPr lang="it-IT" sz="1400" b="1" dirty="0">
                <a:solidFill>
                  <a:srgbClr val="FF0000"/>
                </a:solidFill>
              </a:rPr>
              <a:t>I</a:t>
            </a:r>
            <a:r>
              <a:rPr lang="it-IT" sz="1200" b="1" dirty="0">
                <a:solidFill>
                  <a:srgbClr val="FF0000"/>
                </a:solidFill>
              </a:rPr>
              <a:t>2</a:t>
            </a:r>
            <a:r>
              <a:rPr lang="it-IT" sz="1400" dirty="0"/>
              <a:t>: </a:t>
            </a:r>
            <a:r>
              <a:rPr lang="it-IT" sz="1400" dirty="0">
                <a:solidFill>
                  <a:srgbClr val="FF0000"/>
                </a:solidFill>
              </a:rPr>
              <a:t>Corrente alternata indotta nell'antenna ricevente </a:t>
            </a:r>
            <a:r>
              <a:rPr lang="it-IT" sz="1400" dirty="0"/>
              <a:t>(verso iniziale della corrente)</a:t>
            </a:r>
          </a:p>
          <a:p>
            <a:pPr marL="742950" lvl="1" indent="-285750">
              <a:buFont typeface="Arial" panose="020B0604020202020204" pitchFamily="34" charset="0"/>
              <a:buChar char="•"/>
            </a:pPr>
            <a:r>
              <a:rPr lang="it-IT" sz="1400" b="1" dirty="0">
                <a:solidFill>
                  <a:schemeClr val="accent1"/>
                </a:solidFill>
              </a:rPr>
              <a:t>B</a:t>
            </a:r>
            <a:r>
              <a:rPr lang="it-IT" sz="1200" b="1" dirty="0">
                <a:solidFill>
                  <a:schemeClr val="accent1"/>
                </a:solidFill>
              </a:rPr>
              <a:t>2</a:t>
            </a:r>
            <a:r>
              <a:rPr lang="it-IT" sz="1400" dirty="0"/>
              <a:t>: </a:t>
            </a:r>
            <a:r>
              <a:rPr lang="it-IT" sz="1400" dirty="0">
                <a:solidFill>
                  <a:schemeClr val="accent1"/>
                </a:solidFill>
              </a:rPr>
              <a:t>Campo magnetico variabile generato dalle onde elettromagnetiche ricevute </a:t>
            </a:r>
            <a:r>
              <a:rPr lang="it-IT" sz="1400" dirty="0"/>
              <a:t>(verso iniziale del campo magnetico)</a:t>
            </a:r>
          </a:p>
        </p:txBody>
      </p:sp>
      <p:sp>
        <p:nvSpPr>
          <p:cNvPr id="25" name="CasellaDiTesto 24">
            <a:extLst>
              <a:ext uri="{FF2B5EF4-FFF2-40B4-BE49-F238E27FC236}">
                <a16:creationId xmlns:a16="http://schemas.microsoft.com/office/drawing/2014/main" id="{5CE91994-F3C8-B0C5-80CD-BA4FD150F148}"/>
              </a:ext>
            </a:extLst>
          </p:cNvPr>
          <p:cNvSpPr txBox="1"/>
          <p:nvPr/>
        </p:nvSpPr>
        <p:spPr>
          <a:xfrm>
            <a:off x="85725" y="2163825"/>
            <a:ext cx="8429626" cy="1600438"/>
          </a:xfrm>
          <a:prstGeom prst="rect">
            <a:avLst/>
          </a:prstGeom>
          <a:noFill/>
          <a:ln w="19050">
            <a:solidFill>
              <a:schemeClr val="tx1"/>
            </a:solidFill>
          </a:ln>
        </p:spPr>
        <p:txBody>
          <a:bodyPr wrap="square">
            <a:spAutoFit/>
          </a:bodyPr>
          <a:lstStyle/>
          <a:p>
            <a:r>
              <a:rPr lang="it-IT" sz="1400" b="1" dirty="0"/>
              <a:t>Spiegazione del Verso:</a:t>
            </a:r>
            <a:endParaRPr lang="it-IT" sz="1400" dirty="0"/>
          </a:p>
          <a:p>
            <a:pPr>
              <a:buFont typeface="Arial" panose="020B0604020202020204" pitchFamily="34" charset="0"/>
              <a:buChar char="•"/>
            </a:pPr>
            <a:r>
              <a:rPr lang="it-IT" sz="1400" dirty="0"/>
              <a:t>Quando si utilizza una corrente alternata, la direzione della corrente e del campo magnetico cambia periodicamente. Questo significa che la corrente iniziale (</a:t>
            </a:r>
            <a:r>
              <a:rPr lang="it-IT" sz="1400" b="1" dirty="0"/>
              <a:t>I</a:t>
            </a:r>
            <a:r>
              <a:rPr lang="it-IT" sz="1400" dirty="0"/>
              <a:t>) e il campo magnetico iniziale (</a:t>
            </a:r>
            <a:r>
              <a:rPr lang="it-IT" sz="1400" b="1" dirty="0"/>
              <a:t>B</a:t>
            </a:r>
            <a:r>
              <a:rPr lang="it-IT" sz="1400" dirty="0"/>
              <a:t>) hanno un verso opposto durante la fase di ritorno della corrente, identificati come </a:t>
            </a:r>
            <a:r>
              <a:rPr lang="it-IT" sz="1400" b="1" dirty="0"/>
              <a:t>I1</a:t>
            </a:r>
            <a:r>
              <a:rPr lang="it-IT" sz="1400" dirty="0"/>
              <a:t> e </a:t>
            </a:r>
            <a:r>
              <a:rPr lang="it-IT" sz="1400" b="1" dirty="0"/>
              <a:t>B1</a:t>
            </a:r>
            <a:r>
              <a:rPr lang="it-IT" sz="1400" dirty="0"/>
              <a:t> nell'antenna emittente, e come </a:t>
            </a:r>
            <a:r>
              <a:rPr lang="it-IT" sz="1400" b="1" dirty="0"/>
              <a:t>I2</a:t>
            </a:r>
            <a:r>
              <a:rPr lang="it-IT" sz="1400" dirty="0"/>
              <a:t> e </a:t>
            </a:r>
            <a:r>
              <a:rPr lang="it-IT" sz="1400" b="1" dirty="0"/>
              <a:t>B2</a:t>
            </a:r>
            <a:r>
              <a:rPr lang="it-IT" sz="1400" dirty="0"/>
              <a:t> nell'antenna ricevente.</a:t>
            </a:r>
          </a:p>
          <a:p>
            <a:pPr>
              <a:buFont typeface="Arial" panose="020B0604020202020204" pitchFamily="34" charset="0"/>
              <a:buChar char="•"/>
            </a:pPr>
            <a:r>
              <a:rPr lang="it-IT" sz="1400" b="1" dirty="0"/>
              <a:t>Conversione del Segnale</a:t>
            </a:r>
            <a:r>
              <a:rPr lang="it-IT" sz="1400" dirty="0"/>
              <a:t>: Quando l'antenna ricevente (</a:t>
            </a:r>
            <a:r>
              <a:rPr lang="it-IT" sz="1400" b="1" dirty="0"/>
              <a:t>Ar</a:t>
            </a:r>
            <a:r>
              <a:rPr lang="it-IT" sz="1400" dirty="0"/>
              <a:t>) intercetta il segnale dell'antenna emittente (</a:t>
            </a:r>
            <a:r>
              <a:rPr lang="it-IT" sz="1400" b="1" dirty="0"/>
              <a:t>Ae</a:t>
            </a:r>
            <a:r>
              <a:rPr lang="it-IT" sz="1400" dirty="0"/>
              <a:t>), lo converte in corrente elettrica alternata (</a:t>
            </a:r>
            <a:r>
              <a:rPr lang="it-IT" sz="1400" b="1" dirty="0"/>
              <a:t>I2</a:t>
            </a:r>
            <a:r>
              <a:rPr lang="it-IT" sz="1400" dirty="0"/>
              <a:t>), che a sua volta genera un campo magnetico (</a:t>
            </a:r>
            <a:r>
              <a:rPr lang="it-IT" sz="1400" b="1" dirty="0"/>
              <a:t>B2</a:t>
            </a:r>
            <a:r>
              <a:rPr lang="it-IT" sz="1400" dirty="0"/>
              <a:t>).</a:t>
            </a:r>
          </a:p>
        </p:txBody>
      </p:sp>
      <p:pic>
        <p:nvPicPr>
          <p:cNvPr id="30" name="Immagine 29">
            <a:extLst>
              <a:ext uri="{FF2B5EF4-FFF2-40B4-BE49-F238E27FC236}">
                <a16:creationId xmlns:a16="http://schemas.microsoft.com/office/drawing/2014/main" id="{36D182B3-015E-227A-4DB0-FDB7649ED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0211" y="92493"/>
            <a:ext cx="1305107" cy="3915322"/>
          </a:xfrm>
          <a:prstGeom prst="rect">
            <a:avLst/>
          </a:prstGeom>
        </p:spPr>
      </p:pic>
    </p:spTree>
    <p:extLst>
      <p:ext uri="{BB962C8B-B14F-4D97-AF65-F5344CB8AC3E}">
        <p14:creationId xmlns:p14="http://schemas.microsoft.com/office/powerpoint/2010/main" val="4810044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par>
                          <p:cTn id="8" fill="hold">
                            <p:stCondLst>
                              <p:cond delay="1500"/>
                            </p:stCondLst>
                            <p:childTnLst>
                              <p:par>
                                <p:cTn id="9" presetID="26"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80">
                                          <p:stCondLst>
                                            <p:cond delay="0"/>
                                          </p:stCondLst>
                                        </p:cTn>
                                        <p:tgtEl>
                                          <p:spTgt spid="19"/>
                                        </p:tgtEl>
                                      </p:cBhvr>
                                    </p:animEffect>
                                    <p:anim calcmode="lin" valueType="num">
                                      <p:cBhvr>
                                        <p:cTn id="1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7" dur="26">
                                          <p:stCondLst>
                                            <p:cond delay="650"/>
                                          </p:stCondLst>
                                        </p:cTn>
                                        <p:tgtEl>
                                          <p:spTgt spid="19"/>
                                        </p:tgtEl>
                                      </p:cBhvr>
                                      <p:to x="100000" y="60000"/>
                                    </p:animScale>
                                    <p:animScale>
                                      <p:cBhvr>
                                        <p:cTn id="18" dur="166" decel="50000">
                                          <p:stCondLst>
                                            <p:cond delay="676"/>
                                          </p:stCondLst>
                                        </p:cTn>
                                        <p:tgtEl>
                                          <p:spTgt spid="19"/>
                                        </p:tgtEl>
                                      </p:cBhvr>
                                      <p:to x="100000" y="100000"/>
                                    </p:animScale>
                                    <p:animScale>
                                      <p:cBhvr>
                                        <p:cTn id="19" dur="26">
                                          <p:stCondLst>
                                            <p:cond delay="1312"/>
                                          </p:stCondLst>
                                        </p:cTn>
                                        <p:tgtEl>
                                          <p:spTgt spid="19"/>
                                        </p:tgtEl>
                                      </p:cBhvr>
                                      <p:to x="100000" y="80000"/>
                                    </p:animScale>
                                    <p:animScale>
                                      <p:cBhvr>
                                        <p:cTn id="20" dur="166" decel="50000">
                                          <p:stCondLst>
                                            <p:cond delay="1338"/>
                                          </p:stCondLst>
                                        </p:cTn>
                                        <p:tgtEl>
                                          <p:spTgt spid="19"/>
                                        </p:tgtEl>
                                      </p:cBhvr>
                                      <p:to x="100000" y="100000"/>
                                    </p:animScale>
                                    <p:animScale>
                                      <p:cBhvr>
                                        <p:cTn id="21" dur="26">
                                          <p:stCondLst>
                                            <p:cond delay="1642"/>
                                          </p:stCondLst>
                                        </p:cTn>
                                        <p:tgtEl>
                                          <p:spTgt spid="19"/>
                                        </p:tgtEl>
                                      </p:cBhvr>
                                      <p:to x="100000" y="90000"/>
                                    </p:animScale>
                                    <p:animScale>
                                      <p:cBhvr>
                                        <p:cTn id="22" dur="166" decel="50000">
                                          <p:stCondLst>
                                            <p:cond delay="1668"/>
                                          </p:stCondLst>
                                        </p:cTn>
                                        <p:tgtEl>
                                          <p:spTgt spid="19"/>
                                        </p:tgtEl>
                                      </p:cBhvr>
                                      <p:to x="100000" y="100000"/>
                                    </p:animScale>
                                    <p:animScale>
                                      <p:cBhvr>
                                        <p:cTn id="23" dur="26">
                                          <p:stCondLst>
                                            <p:cond delay="1808"/>
                                          </p:stCondLst>
                                        </p:cTn>
                                        <p:tgtEl>
                                          <p:spTgt spid="19"/>
                                        </p:tgtEl>
                                      </p:cBhvr>
                                      <p:to x="100000" y="95000"/>
                                    </p:animScale>
                                    <p:animScale>
                                      <p:cBhvr>
                                        <p:cTn id="24" dur="166" decel="50000">
                                          <p:stCondLst>
                                            <p:cond delay="1834"/>
                                          </p:stCondLst>
                                        </p:cTn>
                                        <p:tgtEl>
                                          <p:spTgt spid="19"/>
                                        </p:tgtEl>
                                      </p:cBhvr>
                                      <p:to x="100000" y="100000"/>
                                    </p:animScale>
                                  </p:childTnLst>
                                </p:cTn>
                              </p:par>
                            </p:childTnLst>
                          </p:cTn>
                        </p:par>
                        <p:par>
                          <p:cTn id="25" fill="hold">
                            <p:stCondLst>
                              <p:cond delay="3500"/>
                            </p:stCondLst>
                            <p:childTnLst>
                              <p:par>
                                <p:cTn id="26" presetID="21" presetClass="entr" presetSubtype="1"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heel(1)">
                                      <p:cBhvr>
                                        <p:cTn id="28" dur="2000"/>
                                        <p:tgtEl>
                                          <p:spTgt spid="30"/>
                                        </p:tgtEl>
                                      </p:cBhvr>
                                    </p:animEffect>
                                  </p:childTnLst>
                                </p:cTn>
                              </p:par>
                            </p:childTnLst>
                          </p:cTn>
                        </p:par>
                        <p:par>
                          <p:cTn id="29" fill="hold">
                            <p:stCondLst>
                              <p:cond delay="5500"/>
                            </p:stCondLst>
                            <p:childTnLst>
                              <p:par>
                                <p:cTn id="30" presetID="14" presetClass="entr" presetSubtype="1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randombar(horizontal)">
                                      <p:cBhvr>
                                        <p:cTn id="32" dur="500"/>
                                        <p:tgtEl>
                                          <p:spTgt spid="25"/>
                                        </p:tgtEl>
                                      </p:cBhvr>
                                    </p:animEffect>
                                  </p:childTnLst>
                                </p:cTn>
                              </p:par>
                            </p:childTnLst>
                          </p:cTn>
                        </p:par>
                        <p:par>
                          <p:cTn id="33" fill="hold">
                            <p:stCondLst>
                              <p:cond delay="6000"/>
                            </p:stCondLst>
                            <p:childTnLst>
                              <p:par>
                                <p:cTn id="34" presetID="22" presetClass="entr" presetSubtype="4"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00617-1B7F-3A77-987F-41086EF92F75}"/>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187D642D-1931-611F-9096-95FB3AF92BD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5CE24F55-D361-B8DF-C524-7DD50D972897}"/>
              </a:ext>
            </a:extLst>
          </p:cNvPr>
          <p:cNvSpPr txBox="1"/>
          <p:nvPr/>
        </p:nvSpPr>
        <p:spPr>
          <a:xfrm>
            <a:off x="95249" y="82034"/>
            <a:ext cx="5553075" cy="1200329"/>
          </a:xfrm>
          <a:prstGeom prst="rect">
            <a:avLst/>
          </a:prstGeom>
          <a:noFill/>
          <a:ln w="19050">
            <a:solidFill>
              <a:schemeClr val="tx1"/>
            </a:solidFill>
          </a:ln>
        </p:spPr>
        <p:txBody>
          <a:bodyPr wrap="square">
            <a:spAutoFit/>
          </a:bodyPr>
          <a:lstStyle/>
          <a:p>
            <a:r>
              <a:rPr lang="it-IT" sz="3600" b="1" dirty="0">
                <a:solidFill>
                  <a:schemeClr val="bg1"/>
                </a:solidFill>
              </a:rPr>
              <a:t>Campo Elettromagnetico ed Onde Elettromagnetiche:</a:t>
            </a:r>
          </a:p>
        </p:txBody>
      </p:sp>
      <p:sp>
        <p:nvSpPr>
          <p:cNvPr id="5" name="CasellaDiTesto 4">
            <a:extLst>
              <a:ext uri="{FF2B5EF4-FFF2-40B4-BE49-F238E27FC236}">
                <a16:creationId xmlns:a16="http://schemas.microsoft.com/office/drawing/2014/main" id="{E55CAC9C-7D31-BE6F-1212-38A9FAC67A2D}"/>
              </a:ext>
            </a:extLst>
          </p:cNvPr>
          <p:cNvSpPr txBox="1"/>
          <p:nvPr/>
        </p:nvSpPr>
        <p:spPr>
          <a:xfrm>
            <a:off x="95249" y="1364397"/>
            <a:ext cx="8353426" cy="923330"/>
          </a:xfrm>
          <a:prstGeom prst="rect">
            <a:avLst/>
          </a:prstGeom>
          <a:noFill/>
          <a:ln w="19050">
            <a:solidFill>
              <a:schemeClr val="tx1"/>
            </a:solidFill>
          </a:ln>
        </p:spPr>
        <p:txBody>
          <a:bodyPr wrap="square">
            <a:spAutoFit/>
          </a:bodyPr>
          <a:lstStyle/>
          <a:p>
            <a:r>
              <a:rPr lang="it-IT" b="1" dirty="0"/>
              <a:t>Campo Elettromagnetico:</a:t>
            </a:r>
            <a:r>
              <a:rPr lang="it-IT" dirty="0"/>
              <a:t> Il campo elettromagnetico è una regione dello spazio in cui sono presenti campi elettrici e magnetici che variano nel tempo e nello spazio. Questi campi sono interdipendenti e possono influenzare il movimento delle cariche elettriche.</a:t>
            </a:r>
          </a:p>
        </p:txBody>
      </p:sp>
      <p:sp>
        <p:nvSpPr>
          <p:cNvPr id="8" name="CasellaDiTesto 7">
            <a:extLst>
              <a:ext uri="{FF2B5EF4-FFF2-40B4-BE49-F238E27FC236}">
                <a16:creationId xmlns:a16="http://schemas.microsoft.com/office/drawing/2014/main" id="{071A9E5C-164C-9FA2-592E-4901317D319D}"/>
              </a:ext>
            </a:extLst>
          </p:cNvPr>
          <p:cNvSpPr txBox="1"/>
          <p:nvPr/>
        </p:nvSpPr>
        <p:spPr>
          <a:xfrm>
            <a:off x="95249" y="2369761"/>
            <a:ext cx="8353426" cy="2031325"/>
          </a:xfrm>
          <a:prstGeom prst="rect">
            <a:avLst/>
          </a:prstGeom>
          <a:noFill/>
          <a:ln w="19050">
            <a:solidFill>
              <a:schemeClr val="tx1"/>
            </a:solidFill>
          </a:ln>
        </p:spPr>
        <p:txBody>
          <a:bodyPr wrap="square">
            <a:spAutoFit/>
          </a:bodyPr>
          <a:lstStyle/>
          <a:p>
            <a:r>
              <a:rPr lang="it-IT" b="1" dirty="0"/>
              <a:t>Campi Elettrici e Magnetici:</a:t>
            </a:r>
            <a:endParaRPr lang="it-IT" dirty="0"/>
          </a:p>
          <a:p>
            <a:pPr>
              <a:buFont typeface="Arial" panose="020B0604020202020204" pitchFamily="34" charset="0"/>
              <a:buChar char="•"/>
            </a:pPr>
            <a:r>
              <a:rPr lang="it-IT" b="1" dirty="0"/>
              <a:t>Campo Elettrico</a:t>
            </a:r>
            <a:r>
              <a:rPr lang="it-IT" dirty="0"/>
              <a:t>: Creato dalla presenza di cariche elettriche, il campo elettrico è una forza che agisce su altre cariche elettriche nelle vicinanze. La sua intensità è misurata in </a:t>
            </a:r>
            <a:r>
              <a:rPr lang="it-IT" b="1" dirty="0"/>
              <a:t>volt per metro </a:t>
            </a:r>
            <a:r>
              <a:rPr lang="it-IT" dirty="0"/>
              <a:t>(</a:t>
            </a:r>
            <a:r>
              <a:rPr lang="it-IT" b="1" dirty="0"/>
              <a:t>V/m</a:t>
            </a:r>
            <a:r>
              <a:rPr lang="it-IT" dirty="0"/>
              <a:t>).</a:t>
            </a:r>
          </a:p>
          <a:p>
            <a:pPr>
              <a:buFont typeface="Arial" panose="020B0604020202020204" pitchFamily="34" charset="0"/>
              <a:buChar char="•"/>
            </a:pPr>
            <a:r>
              <a:rPr lang="it-IT" b="1" dirty="0"/>
              <a:t>Campo Magnetico</a:t>
            </a:r>
            <a:r>
              <a:rPr lang="it-IT" dirty="0"/>
              <a:t>: Generato dal movimento delle cariche elettriche (come una corrente elettrica), il campo magnetico è una forza che agisce su altre cariche in movimento. La sua intensità è misurata in </a:t>
            </a:r>
            <a:r>
              <a:rPr lang="it-IT" b="1" dirty="0"/>
              <a:t>tesla</a:t>
            </a:r>
            <a:r>
              <a:rPr lang="it-IT" dirty="0"/>
              <a:t> (</a:t>
            </a:r>
            <a:r>
              <a:rPr lang="it-IT" b="1" dirty="0"/>
              <a:t>T</a:t>
            </a:r>
            <a:r>
              <a:rPr lang="it-IT" dirty="0"/>
              <a:t>).</a:t>
            </a:r>
          </a:p>
        </p:txBody>
      </p:sp>
      <p:sp>
        <p:nvSpPr>
          <p:cNvPr id="11" name="CasellaDiTesto 10">
            <a:extLst>
              <a:ext uri="{FF2B5EF4-FFF2-40B4-BE49-F238E27FC236}">
                <a16:creationId xmlns:a16="http://schemas.microsoft.com/office/drawing/2014/main" id="{24A1D6DE-B3A6-72D0-21E3-46D57E42072D}"/>
              </a:ext>
            </a:extLst>
          </p:cNvPr>
          <p:cNvSpPr txBox="1"/>
          <p:nvPr/>
        </p:nvSpPr>
        <p:spPr>
          <a:xfrm>
            <a:off x="95249" y="4460558"/>
            <a:ext cx="6143624" cy="2031325"/>
          </a:xfrm>
          <a:prstGeom prst="rect">
            <a:avLst/>
          </a:prstGeom>
          <a:noFill/>
          <a:ln w="19050">
            <a:solidFill>
              <a:schemeClr val="tx1"/>
            </a:solidFill>
          </a:ln>
        </p:spPr>
        <p:txBody>
          <a:bodyPr wrap="square">
            <a:spAutoFit/>
          </a:bodyPr>
          <a:lstStyle/>
          <a:p>
            <a:r>
              <a:rPr lang="it-IT" b="1" dirty="0"/>
              <a:t>Relazione tra Campi Elettrici e Magnetici:</a:t>
            </a:r>
            <a:endParaRPr lang="it-IT" dirty="0"/>
          </a:p>
          <a:p>
            <a:pPr>
              <a:buFont typeface="Arial" panose="020B0604020202020204" pitchFamily="34" charset="0"/>
              <a:buChar char="•"/>
            </a:pPr>
            <a:r>
              <a:rPr lang="it-IT" dirty="0"/>
              <a:t>Quando un campo elettrico varia nel tempo, genera un campo magnetico.</a:t>
            </a:r>
          </a:p>
          <a:p>
            <a:pPr>
              <a:buFont typeface="Arial" panose="020B0604020202020204" pitchFamily="34" charset="0"/>
              <a:buChar char="•"/>
            </a:pPr>
            <a:r>
              <a:rPr lang="it-IT" dirty="0"/>
              <a:t>Quando un campo magnetico varia nel tempo, genera un campo elettrico.</a:t>
            </a:r>
          </a:p>
          <a:p>
            <a:pPr>
              <a:buFont typeface="Arial" panose="020B0604020202020204" pitchFamily="34" charset="0"/>
              <a:buChar char="•"/>
            </a:pPr>
            <a:r>
              <a:rPr lang="it-IT" dirty="0"/>
              <a:t>Questa interazione reciproca tra campi elettrici e magnetici è descritta dalle equazioni di Maxwell.</a:t>
            </a:r>
          </a:p>
        </p:txBody>
      </p:sp>
      <p:pic>
        <p:nvPicPr>
          <p:cNvPr id="5122" name="Picture 2" descr="Il Campo Elettrico - Scienza FISICA">
            <a:extLst>
              <a:ext uri="{FF2B5EF4-FFF2-40B4-BE49-F238E27FC236}">
                <a16:creationId xmlns:a16="http://schemas.microsoft.com/office/drawing/2014/main" id="{8A1025C3-A3E1-0954-CB8C-D413A3606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571" y="242265"/>
            <a:ext cx="2753972" cy="13769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正负电荷,正负电极 - 伤感说说吧">
            <a:extLst>
              <a:ext uri="{FF2B5EF4-FFF2-40B4-BE49-F238E27FC236}">
                <a16:creationId xmlns:a16="http://schemas.microsoft.com/office/drawing/2014/main" id="{4AFCF831-067B-6D81-38F2-4865207C2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1909" y="1716167"/>
            <a:ext cx="2762634" cy="17128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pulsion between Like Poles of Magnet Stock Vector - Illustration of ...">
            <a:extLst>
              <a:ext uri="{FF2B5EF4-FFF2-40B4-BE49-F238E27FC236}">
                <a16:creationId xmlns:a16="http://schemas.microsoft.com/office/drawing/2014/main" id="{7B88A9A0-63BB-4D60-25CA-0D0BC84AEB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6874" y="3720921"/>
            <a:ext cx="3097669" cy="277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304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45" presetClass="entr" presetSubtype="0" fill="hold" nodeType="after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2000"/>
                                        <p:tgtEl>
                                          <p:spTgt spid="5122"/>
                                        </p:tgtEl>
                                      </p:cBhvr>
                                    </p:animEffect>
                                    <p:anim calcmode="lin" valueType="num">
                                      <p:cBhvr>
                                        <p:cTn id="15" dur="2000" fill="hold"/>
                                        <p:tgtEl>
                                          <p:spTgt spid="5122"/>
                                        </p:tgtEl>
                                        <p:attrNameLst>
                                          <p:attrName>ppt_w</p:attrName>
                                        </p:attrNameLst>
                                      </p:cBhvr>
                                      <p:tavLst>
                                        <p:tav tm="0" fmla="#ppt_w*sin(2.5*pi*$)">
                                          <p:val>
                                            <p:fltVal val="0"/>
                                          </p:val>
                                        </p:tav>
                                        <p:tav tm="100000">
                                          <p:val>
                                            <p:fltVal val="1"/>
                                          </p:val>
                                        </p:tav>
                                      </p:tavLst>
                                    </p:anim>
                                    <p:anim calcmode="lin" valueType="num">
                                      <p:cBhvr>
                                        <p:cTn id="16" dur="2000" fill="hold"/>
                                        <p:tgtEl>
                                          <p:spTgt spid="5122"/>
                                        </p:tgtEl>
                                        <p:attrNameLst>
                                          <p:attrName>ppt_h</p:attrName>
                                        </p:attrNameLst>
                                      </p:cBhvr>
                                      <p:tavLst>
                                        <p:tav tm="0">
                                          <p:val>
                                            <p:strVal val="#ppt_h"/>
                                          </p:val>
                                        </p:tav>
                                        <p:tav tm="100000">
                                          <p:val>
                                            <p:strVal val="#ppt_h"/>
                                          </p:val>
                                        </p:tav>
                                      </p:tavLst>
                                    </p:anim>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200"/>
                                        <p:tgtEl>
                                          <p:spTgt spid="8"/>
                                        </p:tgtEl>
                                      </p:cBhvr>
                                    </p:animEffect>
                                  </p:childTnLst>
                                </p:cTn>
                              </p:par>
                            </p:childTnLst>
                          </p:cTn>
                        </p:par>
                        <p:par>
                          <p:cTn id="21" fill="hold">
                            <p:stCondLst>
                              <p:cond delay="4200"/>
                            </p:stCondLst>
                            <p:childTnLst>
                              <p:par>
                                <p:cTn id="22" presetID="2" presetClass="entr" presetSubtype="4" fill="hold" nodeType="afterEffect">
                                  <p:stCondLst>
                                    <p:cond delay="0"/>
                                  </p:stCondLst>
                                  <p:childTnLst>
                                    <p:set>
                                      <p:cBhvr>
                                        <p:cTn id="23" dur="1" fill="hold">
                                          <p:stCondLst>
                                            <p:cond delay="0"/>
                                          </p:stCondLst>
                                        </p:cTn>
                                        <p:tgtEl>
                                          <p:spTgt spid="5124"/>
                                        </p:tgtEl>
                                        <p:attrNameLst>
                                          <p:attrName>style.visibility</p:attrName>
                                        </p:attrNameLst>
                                      </p:cBhvr>
                                      <p:to>
                                        <p:strVal val="visible"/>
                                      </p:to>
                                    </p:set>
                                    <p:anim calcmode="lin" valueType="num">
                                      <p:cBhvr additive="base">
                                        <p:cTn id="24" dur="500" fill="hold"/>
                                        <p:tgtEl>
                                          <p:spTgt spid="5124"/>
                                        </p:tgtEl>
                                        <p:attrNameLst>
                                          <p:attrName>ppt_x</p:attrName>
                                        </p:attrNameLst>
                                      </p:cBhvr>
                                      <p:tavLst>
                                        <p:tav tm="0">
                                          <p:val>
                                            <p:strVal val="#ppt_x"/>
                                          </p:val>
                                        </p:tav>
                                        <p:tav tm="100000">
                                          <p:val>
                                            <p:strVal val="#ppt_x"/>
                                          </p:val>
                                        </p:tav>
                                      </p:tavLst>
                                    </p:anim>
                                    <p:anim calcmode="lin" valueType="num">
                                      <p:cBhvr additive="base">
                                        <p:cTn id="25" dur="500" fill="hold"/>
                                        <p:tgtEl>
                                          <p:spTgt spid="5124"/>
                                        </p:tgtEl>
                                        <p:attrNameLst>
                                          <p:attrName>ppt_y</p:attrName>
                                        </p:attrNameLst>
                                      </p:cBhvr>
                                      <p:tavLst>
                                        <p:tav tm="0">
                                          <p:val>
                                            <p:strVal val="1+#ppt_h/2"/>
                                          </p:val>
                                        </p:tav>
                                        <p:tav tm="100000">
                                          <p:val>
                                            <p:strVal val="#ppt_y"/>
                                          </p:val>
                                        </p:tav>
                                      </p:tavLst>
                                    </p:anim>
                                  </p:childTnLst>
                                </p:cTn>
                              </p:par>
                            </p:childTnLst>
                          </p:cTn>
                        </p:par>
                        <p:par>
                          <p:cTn id="26" fill="hold">
                            <p:stCondLst>
                              <p:cond delay="4700"/>
                            </p:stCondLst>
                            <p:childTnLst>
                              <p:par>
                                <p:cTn id="27" presetID="26" presetClass="entr" presetSubtype="0" fill="hold" nodeType="afterEffect">
                                  <p:stCondLst>
                                    <p:cond delay="0"/>
                                  </p:stCondLst>
                                  <p:childTnLst>
                                    <p:set>
                                      <p:cBhvr>
                                        <p:cTn id="28" dur="1" fill="hold">
                                          <p:stCondLst>
                                            <p:cond delay="0"/>
                                          </p:stCondLst>
                                        </p:cTn>
                                        <p:tgtEl>
                                          <p:spTgt spid="5126"/>
                                        </p:tgtEl>
                                        <p:attrNameLst>
                                          <p:attrName>style.visibility</p:attrName>
                                        </p:attrNameLst>
                                      </p:cBhvr>
                                      <p:to>
                                        <p:strVal val="visible"/>
                                      </p:to>
                                    </p:set>
                                    <p:animEffect transition="in" filter="wipe(down)">
                                      <p:cBhvr>
                                        <p:cTn id="29" dur="580">
                                          <p:stCondLst>
                                            <p:cond delay="0"/>
                                          </p:stCondLst>
                                        </p:cTn>
                                        <p:tgtEl>
                                          <p:spTgt spid="5126"/>
                                        </p:tgtEl>
                                      </p:cBhvr>
                                    </p:animEffect>
                                    <p:anim calcmode="lin" valueType="num">
                                      <p:cBhvr>
                                        <p:cTn id="30" dur="1822" tmFilter="0,0; 0.14,0.36; 0.43,0.73; 0.71,0.91; 1.0,1.0">
                                          <p:stCondLst>
                                            <p:cond delay="0"/>
                                          </p:stCondLst>
                                        </p:cTn>
                                        <p:tgtEl>
                                          <p:spTgt spid="5126"/>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5126"/>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5126"/>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5126"/>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5126"/>
                                        </p:tgtEl>
                                        <p:attrNameLst>
                                          <p:attrName>ppt_y</p:attrName>
                                        </p:attrNameLst>
                                      </p:cBhvr>
                                      <p:tavLst>
                                        <p:tav tm="0" fmla="#ppt_y-sin(pi*$)/81">
                                          <p:val>
                                            <p:fltVal val="0"/>
                                          </p:val>
                                        </p:tav>
                                        <p:tav tm="100000">
                                          <p:val>
                                            <p:fltVal val="1"/>
                                          </p:val>
                                        </p:tav>
                                      </p:tavLst>
                                    </p:anim>
                                    <p:animScale>
                                      <p:cBhvr>
                                        <p:cTn id="35" dur="26">
                                          <p:stCondLst>
                                            <p:cond delay="650"/>
                                          </p:stCondLst>
                                        </p:cTn>
                                        <p:tgtEl>
                                          <p:spTgt spid="5126"/>
                                        </p:tgtEl>
                                      </p:cBhvr>
                                      <p:to x="100000" y="60000"/>
                                    </p:animScale>
                                    <p:animScale>
                                      <p:cBhvr>
                                        <p:cTn id="36" dur="166" decel="50000">
                                          <p:stCondLst>
                                            <p:cond delay="676"/>
                                          </p:stCondLst>
                                        </p:cTn>
                                        <p:tgtEl>
                                          <p:spTgt spid="5126"/>
                                        </p:tgtEl>
                                      </p:cBhvr>
                                      <p:to x="100000" y="100000"/>
                                    </p:animScale>
                                    <p:animScale>
                                      <p:cBhvr>
                                        <p:cTn id="37" dur="26">
                                          <p:stCondLst>
                                            <p:cond delay="1312"/>
                                          </p:stCondLst>
                                        </p:cTn>
                                        <p:tgtEl>
                                          <p:spTgt spid="5126"/>
                                        </p:tgtEl>
                                      </p:cBhvr>
                                      <p:to x="100000" y="80000"/>
                                    </p:animScale>
                                    <p:animScale>
                                      <p:cBhvr>
                                        <p:cTn id="38" dur="166" decel="50000">
                                          <p:stCondLst>
                                            <p:cond delay="1338"/>
                                          </p:stCondLst>
                                        </p:cTn>
                                        <p:tgtEl>
                                          <p:spTgt spid="5126"/>
                                        </p:tgtEl>
                                      </p:cBhvr>
                                      <p:to x="100000" y="100000"/>
                                    </p:animScale>
                                    <p:animScale>
                                      <p:cBhvr>
                                        <p:cTn id="39" dur="26">
                                          <p:stCondLst>
                                            <p:cond delay="1642"/>
                                          </p:stCondLst>
                                        </p:cTn>
                                        <p:tgtEl>
                                          <p:spTgt spid="5126"/>
                                        </p:tgtEl>
                                      </p:cBhvr>
                                      <p:to x="100000" y="90000"/>
                                    </p:animScale>
                                    <p:animScale>
                                      <p:cBhvr>
                                        <p:cTn id="40" dur="166" decel="50000">
                                          <p:stCondLst>
                                            <p:cond delay="1668"/>
                                          </p:stCondLst>
                                        </p:cTn>
                                        <p:tgtEl>
                                          <p:spTgt spid="5126"/>
                                        </p:tgtEl>
                                      </p:cBhvr>
                                      <p:to x="100000" y="100000"/>
                                    </p:animScale>
                                    <p:animScale>
                                      <p:cBhvr>
                                        <p:cTn id="41" dur="26">
                                          <p:stCondLst>
                                            <p:cond delay="1808"/>
                                          </p:stCondLst>
                                        </p:cTn>
                                        <p:tgtEl>
                                          <p:spTgt spid="5126"/>
                                        </p:tgtEl>
                                      </p:cBhvr>
                                      <p:to x="100000" y="95000"/>
                                    </p:animScale>
                                    <p:animScale>
                                      <p:cBhvr>
                                        <p:cTn id="42" dur="166" decel="50000">
                                          <p:stCondLst>
                                            <p:cond delay="1834"/>
                                          </p:stCondLst>
                                        </p:cTn>
                                        <p:tgtEl>
                                          <p:spTgt spid="5126"/>
                                        </p:tgtEl>
                                      </p:cBhvr>
                                      <p:to x="100000" y="100000"/>
                                    </p:animScale>
                                  </p:childTnLst>
                                </p:cTn>
                              </p:par>
                            </p:childTnLst>
                          </p:cTn>
                        </p:par>
                        <p:par>
                          <p:cTn id="43" fill="hold">
                            <p:stCondLst>
                              <p:cond delay="6700"/>
                            </p:stCondLst>
                            <p:childTnLst>
                              <p:par>
                                <p:cTn id="44" presetID="53" presetClass="entr" presetSubtype="16"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133D-A18B-FB56-BFE3-FDB5CA68CAA3}"/>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7D4C29CB-3B68-647C-A0C3-88D6F81FDFC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3" name="CasellaDiTesto 2">
            <a:extLst>
              <a:ext uri="{FF2B5EF4-FFF2-40B4-BE49-F238E27FC236}">
                <a16:creationId xmlns:a16="http://schemas.microsoft.com/office/drawing/2014/main" id="{F9B5C90E-1185-E76D-CF69-3EC7C65B1575}"/>
              </a:ext>
            </a:extLst>
          </p:cNvPr>
          <p:cNvSpPr txBox="1"/>
          <p:nvPr/>
        </p:nvSpPr>
        <p:spPr>
          <a:xfrm>
            <a:off x="66676" y="31656"/>
            <a:ext cx="7162800" cy="1477328"/>
          </a:xfrm>
          <a:prstGeom prst="rect">
            <a:avLst/>
          </a:prstGeom>
          <a:noFill/>
          <a:ln w="19050">
            <a:solidFill>
              <a:schemeClr val="tx1"/>
            </a:solidFill>
          </a:ln>
        </p:spPr>
        <p:txBody>
          <a:bodyPr wrap="square">
            <a:spAutoFit/>
          </a:bodyPr>
          <a:lstStyle/>
          <a:p>
            <a:r>
              <a:rPr lang="it-IT" b="1" dirty="0"/>
              <a:t>Onde Elettromagnetiche: </a:t>
            </a:r>
            <a:r>
              <a:rPr lang="it-IT" dirty="0"/>
              <a:t>Le onde elettromagnetiche sono oscillazioni dei campi elettrico e magnetico che si propagano nello spazio. La luce visibile, le onde radio, i raggi X e i raggi gamma sono tutte forme di onde elettromagnetiche. Queste onde possono viaggiare attraverso il vuoto, a differenza delle onde sonore, che necessitano di un mezzo per propagarsi.</a:t>
            </a:r>
            <a:endParaRPr lang="it-IT" b="1" dirty="0"/>
          </a:p>
        </p:txBody>
      </p:sp>
      <p:sp>
        <p:nvSpPr>
          <p:cNvPr id="5" name="CasellaDiTesto 4">
            <a:extLst>
              <a:ext uri="{FF2B5EF4-FFF2-40B4-BE49-F238E27FC236}">
                <a16:creationId xmlns:a16="http://schemas.microsoft.com/office/drawing/2014/main" id="{FB8F8C69-C2D2-603D-CF3B-9DE0D7A16E80}"/>
              </a:ext>
            </a:extLst>
          </p:cNvPr>
          <p:cNvSpPr txBox="1"/>
          <p:nvPr/>
        </p:nvSpPr>
        <p:spPr>
          <a:xfrm>
            <a:off x="66676" y="1540640"/>
            <a:ext cx="7162800" cy="1754326"/>
          </a:xfrm>
          <a:prstGeom prst="rect">
            <a:avLst/>
          </a:prstGeom>
          <a:noFill/>
          <a:ln w="19050">
            <a:solidFill>
              <a:schemeClr val="tx1"/>
            </a:solidFill>
          </a:ln>
        </p:spPr>
        <p:txBody>
          <a:bodyPr wrap="square">
            <a:spAutoFit/>
          </a:bodyPr>
          <a:lstStyle/>
          <a:p>
            <a:r>
              <a:rPr lang="it-IT" b="1" dirty="0"/>
              <a:t>Caratteristiche delle Onde Elettromagnetiche:</a:t>
            </a:r>
            <a:endParaRPr lang="it-IT" dirty="0"/>
          </a:p>
          <a:p>
            <a:pPr>
              <a:buFont typeface="Arial" panose="020B0604020202020204" pitchFamily="34" charset="0"/>
              <a:buChar char="•"/>
            </a:pPr>
            <a:r>
              <a:rPr lang="it-IT" b="1" dirty="0"/>
              <a:t>Lunghezza d'onda (λ)</a:t>
            </a:r>
            <a:r>
              <a:rPr lang="it-IT" dirty="0"/>
              <a:t>: La distanza tra due creste consecutive dell'onda.</a:t>
            </a:r>
          </a:p>
          <a:p>
            <a:pPr>
              <a:buFont typeface="Arial" panose="020B0604020202020204" pitchFamily="34" charset="0"/>
              <a:buChar char="•"/>
            </a:pPr>
            <a:r>
              <a:rPr lang="it-IT" b="1" dirty="0"/>
              <a:t>Frequenza (f)</a:t>
            </a:r>
            <a:r>
              <a:rPr lang="it-IT" dirty="0"/>
              <a:t>: Il numero di oscillazioni dell'onda per secondo, misurata in </a:t>
            </a:r>
            <a:r>
              <a:rPr lang="it-IT" b="1" dirty="0"/>
              <a:t>Hertz</a:t>
            </a:r>
            <a:r>
              <a:rPr lang="it-IT" dirty="0"/>
              <a:t> (</a:t>
            </a:r>
            <a:r>
              <a:rPr lang="it-IT" b="1" dirty="0"/>
              <a:t>Hz</a:t>
            </a:r>
            <a:r>
              <a:rPr lang="it-IT" dirty="0"/>
              <a:t>).</a:t>
            </a:r>
          </a:p>
          <a:p>
            <a:pPr>
              <a:buFont typeface="Arial" panose="020B0604020202020204" pitchFamily="34" charset="0"/>
              <a:buChar char="•"/>
            </a:pPr>
            <a:r>
              <a:rPr lang="it-IT" b="1" dirty="0"/>
              <a:t>Velocità (v)</a:t>
            </a:r>
            <a:r>
              <a:rPr lang="it-IT" dirty="0"/>
              <a:t>: Tutte le onde elettromagnetiche viaggiano alla stessa velocità nel vuoto, ossia circa </a:t>
            </a:r>
            <a:r>
              <a:rPr lang="it-IT" b="1" dirty="0"/>
              <a:t>3×10^8 metri al secondo </a:t>
            </a:r>
            <a:r>
              <a:rPr lang="it-IT" dirty="0"/>
              <a:t>(velocità della luce).</a:t>
            </a:r>
          </a:p>
        </p:txBody>
      </p:sp>
      <p:sp>
        <p:nvSpPr>
          <p:cNvPr id="7" name="CasellaDiTesto 6">
            <a:extLst>
              <a:ext uri="{FF2B5EF4-FFF2-40B4-BE49-F238E27FC236}">
                <a16:creationId xmlns:a16="http://schemas.microsoft.com/office/drawing/2014/main" id="{F8018B4F-8346-9568-DF62-6AB03C0BE2FB}"/>
              </a:ext>
            </a:extLst>
          </p:cNvPr>
          <p:cNvSpPr txBox="1"/>
          <p:nvPr/>
        </p:nvSpPr>
        <p:spPr>
          <a:xfrm>
            <a:off x="66676" y="3326622"/>
            <a:ext cx="7629523" cy="2031325"/>
          </a:xfrm>
          <a:prstGeom prst="rect">
            <a:avLst/>
          </a:prstGeom>
          <a:noFill/>
          <a:ln w="19050">
            <a:solidFill>
              <a:schemeClr val="tx1"/>
            </a:solidFill>
          </a:ln>
        </p:spPr>
        <p:txBody>
          <a:bodyPr wrap="square">
            <a:spAutoFit/>
          </a:bodyPr>
          <a:lstStyle/>
          <a:p>
            <a:r>
              <a:rPr lang="it-IT" b="1" dirty="0"/>
              <a:t>Formule:</a:t>
            </a:r>
            <a:endParaRPr lang="it-IT" dirty="0"/>
          </a:p>
          <a:p>
            <a:pPr>
              <a:buFont typeface="Arial" panose="020B0604020202020204" pitchFamily="34" charset="0"/>
              <a:buChar char="•"/>
            </a:pPr>
            <a:r>
              <a:rPr lang="it-IT" dirty="0"/>
              <a:t>La velocità (v) dell'onda è data dal prodotto della frequenza (f) per la lunghezza d'onda λ: </a:t>
            </a:r>
            <a:r>
              <a:rPr lang="it-IT" sz="1800" b="1" dirty="0">
                <a:effectLst/>
                <a:latin typeface="Aptos" panose="020B0004020202020204" pitchFamily="34" charset="0"/>
                <a:ea typeface="Calibri" panose="020F0502020204030204" pitchFamily="34" charset="0"/>
                <a:cs typeface="Calibri Light" panose="020F0302020204030204" pitchFamily="34" charset="0"/>
              </a:rPr>
              <a:t>v (m/s) = f (Hz) * λ (m)</a:t>
            </a:r>
          </a:p>
          <a:p>
            <a:pPr>
              <a:buFont typeface="Arial" panose="020B0604020202020204" pitchFamily="34" charset="0"/>
              <a:buChar char="•"/>
            </a:pPr>
            <a:r>
              <a:rPr lang="it-IT" dirty="0"/>
              <a:t>La frequenza (f) può essere calcolata dividendo la velocità (v) per la lunghezza d'onda (λ):</a:t>
            </a:r>
            <a:r>
              <a:rPr lang="it-IT" b="1" dirty="0">
                <a:latin typeface="Aptos" panose="020B0004020202020204" pitchFamily="34" charset="0"/>
                <a:cs typeface="Calibri Light" panose="020F0302020204030204" pitchFamily="34" charset="0"/>
              </a:rPr>
              <a:t> </a:t>
            </a:r>
            <a:r>
              <a:rPr lang="it-IT" sz="1800" b="1" kern="100" dirty="0">
                <a:effectLst/>
                <a:latin typeface="Aptos" panose="020B0004020202020204" pitchFamily="34" charset="0"/>
                <a:ea typeface="Calibri" panose="020F0502020204030204" pitchFamily="34" charset="0"/>
                <a:cs typeface="Calibri Light" panose="020F0302020204030204" pitchFamily="34" charset="0"/>
              </a:rPr>
              <a:t>f (Hz) = v (m/s) / λ (m)</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it-IT" dirty="0"/>
              <a:t>La lunghezza d'onda (λ) è ottenuta dividendo la velocità (v) per la frequenza (f):</a:t>
            </a:r>
            <a:r>
              <a:rPr lang="it-IT" b="1" dirty="0">
                <a:latin typeface="Aptos" panose="020B0004020202020204" pitchFamily="34" charset="0"/>
                <a:cs typeface="Calibri Light" panose="020F0302020204030204" pitchFamily="34" charset="0"/>
              </a:rPr>
              <a:t> </a:t>
            </a:r>
            <a:r>
              <a:rPr lang="it-IT" sz="1800" b="1" dirty="0">
                <a:effectLst/>
                <a:latin typeface="Aptos" panose="020B0004020202020204" pitchFamily="34" charset="0"/>
                <a:ea typeface="Calibri" panose="020F0502020204030204" pitchFamily="34" charset="0"/>
                <a:cs typeface="Calibri Light" panose="020F0302020204030204" pitchFamily="34" charset="0"/>
              </a:rPr>
              <a:t>λ (m) = v (m/s) / f (Hz)</a:t>
            </a:r>
            <a:endParaRPr lang="it-IT" dirty="0"/>
          </a:p>
        </p:txBody>
      </p:sp>
      <p:sp>
        <p:nvSpPr>
          <p:cNvPr id="10" name="CasellaDiTesto 9">
            <a:extLst>
              <a:ext uri="{FF2B5EF4-FFF2-40B4-BE49-F238E27FC236}">
                <a16:creationId xmlns:a16="http://schemas.microsoft.com/office/drawing/2014/main" id="{D1266468-8ED7-7A75-92D3-EEDDFBBD2F8C}"/>
              </a:ext>
            </a:extLst>
          </p:cNvPr>
          <p:cNvSpPr txBox="1"/>
          <p:nvPr/>
        </p:nvSpPr>
        <p:spPr>
          <a:xfrm>
            <a:off x="7762875" y="4584479"/>
            <a:ext cx="4362449" cy="2031325"/>
          </a:xfrm>
          <a:prstGeom prst="rect">
            <a:avLst/>
          </a:prstGeom>
          <a:solidFill>
            <a:schemeClr val="bg1"/>
          </a:solidFill>
          <a:ln w="19050">
            <a:solidFill>
              <a:schemeClr val="tx1"/>
            </a:solidFill>
          </a:ln>
        </p:spPr>
        <p:txBody>
          <a:bodyPr wrap="square">
            <a:spAutoFit/>
          </a:bodyPr>
          <a:lstStyle/>
          <a:p>
            <a:r>
              <a:rPr lang="it-IT" b="1" dirty="0"/>
              <a:t>Legenda:</a:t>
            </a:r>
            <a:endParaRPr lang="it-IT" dirty="0"/>
          </a:p>
          <a:p>
            <a:pPr>
              <a:buFont typeface="Arial" panose="020B0604020202020204" pitchFamily="34" charset="0"/>
              <a:buChar char="•"/>
            </a:pPr>
            <a:r>
              <a:rPr lang="it-IT" b="1" dirty="0">
                <a:solidFill>
                  <a:srgbClr val="FF0000"/>
                </a:solidFill>
              </a:rPr>
              <a:t>E</a:t>
            </a:r>
            <a:r>
              <a:rPr lang="it-IT" dirty="0"/>
              <a:t>: </a:t>
            </a:r>
            <a:r>
              <a:rPr lang="it-IT" dirty="0">
                <a:solidFill>
                  <a:srgbClr val="FF0000"/>
                </a:solidFill>
              </a:rPr>
              <a:t>Campo elettrico </a:t>
            </a:r>
            <a:r>
              <a:rPr lang="it-IT" dirty="0"/>
              <a:t>(frecce rosse)</a:t>
            </a:r>
          </a:p>
          <a:p>
            <a:pPr>
              <a:buFont typeface="Arial" panose="020B0604020202020204" pitchFamily="34" charset="0"/>
              <a:buChar char="•"/>
            </a:pPr>
            <a:r>
              <a:rPr lang="it-IT" b="1" dirty="0">
                <a:solidFill>
                  <a:schemeClr val="accent1"/>
                </a:solidFill>
              </a:rPr>
              <a:t>B</a:t>
            </a:r>
            <a:r>
              <a:rPr lang="it-IT" dirty="0"/>
              <a:t>: </a:t>
            </a:r>
            <a:r>
              <a:rPr lang="it-IT" dirty="0">
                <a:solidFill>
                  <a:schemeClr val="accent1"/>
                </a:solidFill>
              </a:rPr>
              <a:t>Campo magnetico </a:t>
            </a:r>
            <a:r>
              <a:rPr lang="it-IT" dirty="0"/>
              <a:t>(frecce blu)</a:t>
            </a:r>
          </a:p>
          <a:p>
            <a:pPr>
              <a:buFont typeface="Arial" panose="020B0604020202020204" pitchFamily="34" charset="0"/>
              <a:buChar char="•"/>
            </a:pPr>
            <a:r>
              <a:rPr lang="it-IT" b="1" dirty="0">
                <a:solidFill>
                  <a:schemeClr val="accent1"/>
                </a:solidFill>
              </a:rPr>
              <a:t>c</a:t>
            </a:r>
            <a:r>
              <a:rPr lang="it-IT" dirty="0"/>
              <a:t>: </a:t>
            </a:r>
            <a:r>
              <a:rPr lang="it-IT" dirty="0">
                <a:solidFill>
                  <a:schemeClr val="accent1"/>
                </a:solidFill>
              </a:rPr>
              <a:t>Direzione di propagazione dell'onda </a:t>
            </a:r>
            <a:r>
              <a:rPr lang="it-IT" dirty="0"/>
              <a:t>(freccia nera)</a:t>
            </a:r>
          </a:p>
          <a:p>
            <a:pPr>
              <a:buFont typeface="Arial" panose="020B0604020202020204" pitchFamily="34" charset="0"/>
              <a:buChar char="•"/>
            </a:pPr>
            <a:r>
              <a:rPr lang="it-IT" b="1" dirty="0">
                <a:solidFill>
                  <a:schemeClr val="accent3">
                    <a:lumMod val="75000"/>
                  </a:schemeClr>
                </a:solidFill>
              </a:rPr>
              <a:t>λ (lambda)</a:t>
            </a:r>
            <a:r>
              <a:rPr lang="it-IT" dirty="0"/>
              <a:t>: </a:t>
            </a:r>
            <a:r>
              <a:rPr lang="it-IT" dirty="0">
                <a:solidFill>
                  <a:schemeClr val="accent3">
                    <a:lumMod val="75000"/>
                  </a:schemeClr>
                </a:solidFill>
              </a:rPr>
              <a:t>Lunghezza d'onda </a:t>
            </a:r>
            <a:r>
              <a:rPr lang="it-IT" dirty="0"/>
              <a:t>(distanza tra due creste consecutive del campo elettrico)</a:t>
            </a:r>
          </a:p>
        </p:txBody>
      </p:sp>
      <p:pic>
        <p:nvPicPr>
          <p:cNvPr id="12" name="Immagine 11" descr="Onde elettromagnetiche - Andrea Minini">
            <a:extLst>
              <a:ext uri="{FF2B5EF4-FFF2-40B4-BE49-F238E27FC236}">
                <a16:creationId xmlns:a16="http://schemas.microsoft.com/office/drawing/2014/main" id="{C584EB36-4CFE-4383-418C-DE7997C36E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80318" y="1164015"/>
            <a:ext cx="4327562" cy="3178269"/>
          </a:xfrm>
          <a:prstGeom prst="rect">
            <a:avLst/>
          </a:prstGeom>
          <a:noFill/>
          <a:ln>
            <a:noFill/>
          </a:ln>
        </p:spPr>
      </p:pic>
    </p:spTree>
    <p:extLst>
      <p:ext uri="{BB962C8B-B14F-4D97-AF65-F5344CB8AC3E}">
        <p14:creationId xmlns:p14="http://schemas.microsoft.com/office/powerpoint/2010/main" val="2588235688"/>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1500"/>
                                        <p:tgtEl>
                                          <p:spTgt spid="5"/>
                                        </p:tgtEl>
                                      </p:cBhvr>
                                    </p:animEffect>
                                  </p:childTnLst>
                                </p:cTn>
                              </p:par>
                            </p:childTnLst>
                          </p:cTn>
                        </p:par>
                        <p:par>
                          <p:cTn id="14" fill="hold">
                            <p:stCondLst>
                              <p:cond delay="2500"/>
                            </p:stCondLst>
                            <p:childTnLst>
                              <p:par>
                                <p:cTn id="15" presetID="26"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80">
                                          <p:stCondLst>
                                            <p:cond delay="0"/>
                                          </p:stCondLst>
                                        </p:cTn>
                                        <p:tgtEl>
                                          <p:spTgt spid="12"/>
                                        </p:tgtEl>
                                      </p:cBhvr>
                                    </p:animEffect>
                                    <p:anim calcmode="lin" valueType="num">
                                      <p:cBhvr>
                                        <p:cTn id="1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3" dur="26">
                                          <p:stCondLst>
                                            <p:cond delay="650"/>
                                          </p:stCondLst>
                                        </p:cTn>
                                        <p:tgtEl>
                                          <p:spTgt spid="12"/>
                                        </p:tgtEl>
                                      </p:cBhvr>
                                      <p:to x="100000" y="60000"/>
                                    </p:animScale>
                                    <p:animScale>
                                      <p:cBhvr>
                                        <p:cTn id="24" dur="166" decel="50000">
                                          <p:stCondLst>
                                            <p:cond delay="676"/>
                                          </p:stCondLst>
                                        </p:cTn>
                                        <p:tgtEl>
                                          <p:spTgt spid="12"/>
                                        </p:tgtEl>
                                      </p:cBhvr>
                                      <p:to x="100000" y="100000"/>
                                    </p:animScale>
                                    <p:animScale>
                                      <p:cBhvr>
                                        <p:cTn id="25" dur="26">
                                          <p:stCondLst>
                                            <p:cond delay="1312"/>
                                          </p:stCondLst>
                                        </p:cTn>
                                        <p:tgtEl>
                                          <p:spTgt spid="12"/>
                                        </p:tgtEl>
                                      </p:cBhvr>
                                      <p:to x="100000" y="80000"/>
                                    </p:animScale>
                                    <p:animScale>
                                      <p:cBhvr>
                                        <p:cTn id="26" dur="166" decel="50000">
                                          <p:stCondLst>
                                            <p:cond delay="1338"/>
                                          </p:stCondLst>
                                        </p:cTn>
                                        <p:tgtEl>
                                          <p:spTgt spid="12"/>
                                        </p:tgtEl>
                                      </p:cBhvr>
                                      <p:to x="100000" y="100000"/>
                                    </p:animScale>
                                    <p:animScale>
                                      <p:cBhvr>
                                        <p:cTn id="27" dur="26">
                                          <p:stCondLst>
                                            <p:cond delay="1642"/>
                                          </p:stCondLst>
                                        </p:cTn>
                                        <p:tgtEl>
                                          <p:spTgt spid="12"/>
                                        </p:tgtEl>
                                      </p:cBhvr>
                                      <p:to x="100000" y="90000"/>
                                    </p:animScale>
                                    <p:animScale>
                                      <p:cBhvr>
                                        <p:cTn id="28" dur="166" decel="50000">
                                          <p:stCondLst>
                                            <p:cond delay="1668"/>
                                          </p:stCondLst>
                                        </p:cTn>
                                        <p:tgtEl>
                                          <p:spTgt spid="12"/>
                                        </p:tgtEl>
                                      </p:cBhvr>
                                      <p:to x="100000" y="100000"/>
                                    </p:animScale>
                                    <p:animScale>
                                      <p:cBhvr>
                                        <p:cTn id="29" dur="26">
                                          <p:stCondLst>
                                            <p:cond delay="1808"/>
                                          </p:stCondLst>
                                        </p:cTn>
                                        <p:tgtEl>
                                          <p:spTgt spid="12"/>
                                        </p:tgtEl>
                                      </p:cBhvr>
                                      <p:to x="100000" y="95000"/>
                                    </p:animScale>
                                    <p:animScale>
                                      <p:cBhvr>
                                        <p:cTn id="30" dur="166" decel="50000">
                                          <p:stCondLst>
                                            <p:cond delay="1834"/>
                                          </p:stCondLst>
                                        </p:cTn>
                                        <p:tgtEl>
                                          <p:spTgt spid="12"/>
                                        </p:tgtEl>
                                      </p:cBhvr>
                                      <p:to x="100000" y="100000"/>
                                    </p:animScale>
                                  </p:childTnLst>
                                </p:cTn>
                              </p:par>
                            </p:childTnLst>
                          </p:cTn>
                        </p:par>
                        <p:par>
                          <p:cTn id="31" fill="hold">
                            <p:stCondLst>
                              <p:cond delay="4500"/>
                            </p:stCondLst>
                            <p:childTnLst>
                              <p:par>
                                <p:cTn id="32" presetID="6" presetClass="entr" presetSubtype="16" fill="hold" grpId="0" nodeType="afterEffect">
                                  <p:stCondLst>
                                    <p:cond delay="0"/>
                                  </p:stCondLst>
                                  <p:childTnLst>
                                    <p:set>
                                      <p:cBhvr>
                                        <p:cTn id="33" dur="1" fill="hold">
                                          <p:stCondLst>
                                            <p:cond delay="0"/>
                                          </p:stCondLst>
                                        </p:cTn>
                                        <p:tgtEl>
                                          <p:spTgt spid="10">
                                            <p:bg/>
                                          </p:spTgt>
                                        </p:tgtEl>
                                        <p:attrNameLst>
                                          <p:attrName>style.visibility</p:attrName>
                                        </p:attrNameLst>
                                      </p:cBhvr>
                                      <p:to>
                                        <p:strVal val="visible"/>
                                      </p:to>
                                    </p:set>
                                    <p:animEffect transition="in" filter="circle(in)">
                                      <p:cBhvr>
                                        <p:cTn id="34" dur="2000"/>
                                        <p:tgtEl>
                                          <p:spTgt spid="10">
                                            <p:bg/>
                                          </p:spTgt>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circle(in)">
                                      <p:cBhvr>
                                        <p:cTn id="37" dur="2000"/>
                                        <p:tgtEl>
                                          <p:spTgt spid="10">
                                            <p:txEl>
                                              <p:pRg st="0" end="0"/>
                                            </p:txEl>
                                          </p:spTgt>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circle(in)">
                                      <p:cBhvr>
                                        <p:cTn id="40" dur="2000"/>
                                        <p:tgtEl>
                                          <p:spTgt spid="10">
                                            <p:txEl>
                                              <p:pRg st="1" end="1"/>
                                            </p:txEl>
                                          </p:spTgt>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circle(in)">
                                      <p:cBhvr>
                                        <p:cTn id="43" dur="2000"/>
                                        <p:tgtEl>
                                          <p:spTgt spid="10">
                                            <p:txEl>
                                              <p:pRg st="2" end="2"/>
                                            </p:txEl>
                                          </p:spTgt>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animEffect transition="in" filter="circle(in)">
                                      <p:cBhvr>
                                        <p:cTn id="46" dur="2000"/>
                                        <p:tgtEl>
                                          <p:spTgt spid="10">
                                            <p:txEl>
                                              <p:pRg st="3" end="3"/>
                                            </p:txEl>
                                          </p:spTgt>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0">
                                            <p:txEl>
                                              <p:pRg st="4" end="4"/>
                                            </p:txEl>
                                          </p:spTgt>
                                        </p:tgtEl>
                                        <p:attrNameLst>
                                          <p:attrName>style.visibility</p:attrName>
                                        </p:attrNameLst>
                                      </p:cBhvr>
                                      <p:to>
                                        <p:strVal val="visible"/>
                                      </p:to>
                                    </p:set>
                                    <p:animEffect transition="in" filter="circle(in)">
                                      <p:cBhvr>
                                        <p:cTn id="49" dur="2000"/>
                                        <p:tgtEl>
                                          <p:spTgt spid="10">
                                            <p:txEl>
                                              <p:pRg st="4" end="4"/>
                                            </p:txEl>
                                          </p:spTgt>
                                        </p:tgtEl>
                                      </p:cBhvr>
                                    </p:animEffect>
                                  </p:childTnLst>
                                </p:cTn>
                              </p:par>
                            </p:childTnLst>
                          </p:cTn>
                        </p:par>
                        <p:par>
                          <p:cTn id="50" fill="hold">
                            <p:stCondLst>
                              <p:cond delay="6500"/>
                            </p:stCondLst>
                            <p:childTnLst>
                              <p:par>
                                <p:cTn id="51" presetID="2" presetClass="entr" presetSubtype="4"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069D1-769E-9F8E-4A55-E473CB872FCF}"/>
            </a:ext>
          </a:extLst>
        </p:cNvPr>
        <p:cNvGrpSpPr/>
        <p:nvPr/>
      </p:nvGrpSpPr>
      <p:grpSpPr>
        <a:xfrm>
          <a:off x="0" y="0"/>
          <a:ext cx="0" cy="0"/>
          <a:chOff x="0" y="0"/>
          <a:chExt cx="0" cy="0"/>
        </a:xfrm>
      </p:grpSpPr>
      <p:pic>
        <p:nvPicPr>
          <p:cNvPr id="9" name="Segnaposto contenuto 8">
            <a:extLst>
              <a:ext uri="{FF2B5EF4-FFF2-40B4-BE49-F238E27FC236}">
                <a16:creationId xmlns:a16="http://schemas.microsoft.com/office/drawing/2014/main" id="{AA74ABAA-4E39-D9E8-236C-3D0216848F5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180"/>
          <a:stretch/>
        </p:blipFill>
        <p:spPr>
          <a:xfrm>
            <a:off x="0" y="0"/>
            <a:ext cx="12192000" cy="6858000"/>
          </a:xfrm>
        </p:spPr>
      </p:pic>
      <p:sp>
        <p:nvSpPr>
          <p:cNvPr id="5" name="CasellaDiTesto 4">
            <a:extLst>
              <a:ext uri="{FF2B5EF4-FFF2-40B4-BE49-F238E27FC236}">
                <a16:creationId xmlns:a16="http://schemas.microsoft.com/office/drawing/2014/main" id="{68F0FC5A-0F8E-434D-A5A8-51DBF07AA506}"/>
              </a:ext>
            </a:extLst>
          </p:cNvPr>
          <p:cNvSpPr txBox="1"/>
          <p:nvPr/>
        </p:nvSpPr>
        <p:spPr>
          <a:xfrm>
            <a:off x="104774" y="970180"/>
            <a:ext cx="6343651" cy="923330"/>
          </a:xfrm>
          <a:prstGeom prst="rect">
            <a:avLst/>
          </a:prstGeom>
          <a:noFill/>
          <a:ln w="19050">
            <a:solidFill>
              <a:schemeClr val="tx1"/>
            </a:solidFill>
          </a:ln>
        </p:spPr>
        <p:txBody>
          <a:bodyPr wrap="square">
            <a:spAutoFit/>
          </a:bodyPr>
          <a:lstStyle/>
          <a:p>
            <a:r>
              <a:rPr lang="it-IT" dirty="0"/>
              <a:t>Le onde elettromagnetiche coprono una vasta gamma di lunghezze d'onda e frequenze. Questo insieme è noto come spettro elettromagnetico. Esso include (dal più lungo al più corto):</a:t>
            </a:r>
          </a:p>
        </p:txBody>
      </p:sp>
      <p:sp>
        <p:nvSpPr>
          <p:cNvPr id="7" name="CasellaDiTesto 6">
            <a:extLst>
              <a:ext uri="{FF2B5EF4-FFF2-40B4-BE49-F238E27FC236}">
                <a16:creationId xmlns:a16="http://schemas.microsoft.com/office/drawing/2014/main" id="{0EB52BC8-0872-7242-8B68-F7488028C98E}"/>
              </a:ext>
            </a:extLst>
          </p:cNvPr>
          <p:cNvSpPr txBox="1"/>
          <p:nvPr/>
        </p:nvSpPr>
        <p:spPr>
          <a:xfrm>
            <a:off x="104775" y="205286"/>
            <a:ext cx="5105400" cy="646331"/>
          </a:xfrm>
          <a:prstGeom prst="rect">
            <a:avLst/>
          </a:prstGeom>
          <a:noFill/>
          <a:ln w="19050">
            <a:solidFill>
              <a:schemeClr val="tx1"/>
            </a:solidFill>
          </a:ln>
        </p:spPr>
        <p:txBody>
          <a:bodyPr wrap="square">
            <a:spAutoFit/>
          </a:bodyPr>
          <a:lstStyle/>
          <a:p>
            <a:r>
              <a:rPr lang="it-IT" sz="3600" b="1" dirty="0">
                <a:solidFill>
                  <a:schemeClr val="bg1"/>
                </a:solidFill>
              </a:rPr>
              <a:t>Spettro Elettromagnetico: </a:t>
            </a:r>
          </a:p>
        </p:txBody>
      </p:sp>
      <p:sp>
        <p:nvSpPr>
          <p:cNvPr id="8" name="Rectangle 1">
            <a:extLst>
              <a:ext uri="{FF2B5EF4-FFF2-40B4-BE49-F238E27FC236}">
                <a16:creationId xmlns:a16="http://schemas.microsoft.com/office/drawing/2014/main" id="{DDD96348-EC89-8A17-8873-3E93990400CD}"/>
              </a:ext>
            </a:extLst>
          </p:cNvPr>
          <p:cNvSpPr>
            <a:spLocks noChangeArrowheads="1"/>
          </p:cNvSpPr>
          <p:nvPr/>
        </p:nvSpPr>
        <p:spPr bwMode="auto">
          <a:xfrm>
            <a:off x="104774" y="4621389"/>
            <a:ext cx="8343901" cy="203132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Onde radio</a:t>
            </a:r>
            <a:r>
              <a:rPr kumimoji="0" lang="it-IT" altLang="it-IT" sz="1800" b="0" i="0" u="none" strike="noStrike" cap="none" normalizeH="0" baseline="0" dirty="0">
                <a:ln>
                  <a:noFill/>
                </a:ln>
                <a:solidFill>
                  <a:schemeClr val="tx1"/>
                </a:solidFill>
                <a:effectLst/>
                <a:latin typeface="Arial" panose="020B0604020202020204" pitchFamily="34" charset="0"/>
              </a:rPr>
              <a:t>: Utilizzate per trasmissioni radio e televisive.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Microonde</a:t>
            </a:r>
            <a:r>
              <a:rPr kumimoji="0" lang="it-IT" altLang="it-IT" sz="1800" b="0" i="0" u="none" strike="noStrike" cap="none" normalizeH="0" baseline="0" dirty="0">
                <a:ln>
                  <a:noFill/>
                </a:ln>
                <a:solidFill>
                  <a:schemeClr val="tx1"/>
                </a:solidFill>
                <a:effectLst/>
                <a:latin typeface="Arial" panose="020B0604020202020204" pitchFamily="34" charset="0"/>
              </a:rPr>
              <a:t>: Utilizzate nei forni a microonde e nelle comunicazioni satellitari.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Luce visibile</a:t>
            </a:r>
            <a:r>
              <a:rPr kumimoji="0" lang="it-IT" altLang="it-IT" sz="1800" b="0" i="0" u="none" strike="noStrike" cap="none" normalizeH="0" baseline="0" dirty="0">
                <a:ln>
                  <a:noFill/>
                </a:ln>
                <a:solidFill>
                  <a:schemeClr val="tx1"/>
                </a:solidFill>
                <a:effectLst/>
                <a:latin typeface="Arial" panose="020B0604020202020204" pitchFamily="34" charset="0"/>
              </a:rPr>
              <a:t>: La parte dello spettro che l'occhio umano può vedere.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Ultravioletti</a:t>
            </a:r>
            <a:r>
              <a:rPr kumimoji="0" lang="it-IT" altLang="it-IT" sz="1800" b="0" i="0" u="none" strike="noStrike" cap="none" normalizeH="0" baseline="0" dirty="0">
                <a:ln>
                  <a:noFill/>
                </a:ln>
                <a:solidFill>
                  <a:schemeClr val="tx1"/>
                </a:solidFill>
                <a:effectLst/>
                <a:latin typeface="Arial" panose="020B0604020202020204" pitchFamily="34" charset="0"/>
              </a:rPr>
              <a:t>: Possono causare scottature solari e sono utilizzati in lampade UV.</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Raggi X</a:t>
            </a:r>
            <a:r>
              <a:rPr kumimoji="0" lang="it-IT" altLang="it-IT" sz="1800" b="0" i="0" u="none" strike="noStrike" cap="none" normalizeH="0" baseline="0" dirty="0">
                <a:ln>
                  <a:noFill/>
                </a:ln>
                <a:solidFill>
                  <a:schemeClr val="tx1"/>
                </a:solidFill>
                <a:effectLst/>
                <a:latin typeface="Arial" panose="020B0604020202020204" pitchFamily="34" charset="0"/>
              </a:rPr>
              <a:t>: Utilizzati in medicina per vedere all'interno del corpo umano.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Infrarossi</a:t>
            </a:r>
            <a:r>
              <a:rPr kumimoji="0" lang="it-IT" altLang="it-IT" sz="1800" b="0" i="0" u="none" strike="noStrike" cap="none" normalizeH="0" baseline="0" dirty="0">
                <a:ln>
                  <a:noFill/>
                </a:ln>
                <a:solidFill>
                  <a:schemeClr val="tx1"/>
                </a:solidFill>
                <a:effectLst/>
                <a:latin typeface="Arial" panose="020B0604020202020204" pitchFamily="34" charset="0"/>
              </a:rPr>
              <a:t>: Emessi da oggetti caldi e utilizzati nei telecomandi.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Raggi gamma</a:t>
            </a:r>
            <a:r>
              <a:rPr kumimoji="0" lang="it-IT" altLang="it-IT" sz="1800" b="0" i="0" u="none" strike="noStrike" cap="none" normalizeH="0" baseline="0" dirty="0">
                <a:ln>
                  <a:noFill/>
                </a:ln>
                <a:solidFill>
                  <a:schemeClr val="tx1"/>
                </a:solidFill>
                <a:effectLst/>
                <a:latin typeface="Arial" panose="020B0604020202020204" pitchFamily="34" charset="0"/>
              </a:rPr>
              <a:t>: Emessi da processi nucleari e utilizzati nella radioterapia.</a:t>
            </a:r>
          </a:p>
        </p:txBody>
      </p:sp>
      <p:pic>
        <p:nvPicPr>
          <p:cNvPr id="10" name="Immagine 9" descr="Science Electromagnetic Spectrum diagram 1928633 Vector Art at Vecteezy">
            <a:extLst>
              <a:ext uri="{FF2B5EF4-FFF2-40B4-BE49-F238E27FC236}">
                <a16:creationId xmlns:a16="http://schemas.microsoft.com/office/drawing/2014/main" id="{9D2EE655-9ADE-2297-9271-67C9A09265F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199" y="55185"/>
            <a:ext cx="5534026" cy="4427020"/>
          </a:xfrm>
          <a:prstGeom prst="rect">
            <a:avLst/>
          </a:prstGeom>
          <a:noFill/>
          <a:ln>
            <a:noFill/>
          </a:ln>
        </p:spPr>
      </p:pic>
      <p:pic>
        <p:nvPicPr>
          <p:cNvPr id="6147" name="Picture 3" descr="Lo spettro elettromagnetico in astrofotografia - Luca Fornaciari">
            <a:extLst>
              <a:ext uri="{FF2B5EF4-FFF2-40B4-BE49-F238E27FC236}">
                <a16:creationId xmlns:a16="http://schemas.microsoft.com/office/drawing/2014/main" id="{54AF6F8B-57CE-B67D-411C-39EF019A2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 y="2060081"/>
            <a:ext cx="6201971" cy="2356022"/>
          </a:xfrm>
          <a:prstGeom prst="rect">
            <a:avLst/>
          </a:prstGeom>
          <a:solidFill>
            <a:schemeClr val="bg1"/>
          </a:solidFill>
        </p:spPr>
      </p:pic>
    </p:spTree>
    <p:extLst>
      <p:ext uri="{BB962C8B-B14F-4D97-AF65-F5344CB8AC3E}">
        <p14:creationId xmlns:p14="http://schemas.microsoft.com/office/powerpoint/2010/main" val="34477029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6147"/>
                                        </p:tgtEl>
                                        <p:attrNameLst>
                                          <p:attrName>style.visibility</p:attrName>
                                        </p:attrNameLst>
                                      </p:cBhvr>
                                      <p:to>
                                        <p:strVal val="visible"/>
                                      </p:to>
                                    </p:set>
                                    <p:animEffect transition="in" filter="barn(inVertical)">
                                      <p:cBhvr>
                                        <p:cTn id="15" dur="1300"/>
                                        <p:tgtEl>
                                          <p:spTgt spid="6147"/>
                                        </p:tgtEl>
                                      </p:cBhvr>
                                    </p:animEffect>
                                  </p:childTnLst>
                                </p:cTn>
                              </p:par>
                            </p:childTnLst>
                          </p:cTn>
                        </p:par>
                        <p:par>
                          <p:cTn id="16" fill="hold">
                            <p:stCondLst>
                              <p:cond delay="23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C36E7A5-D829-4B49-85EE-EF21D9687DF7}">
  <we:reference id="wa200005566" version="3.0.0.2" store="en-US" storeType="OMEX"/>
  <we:alternateReferences>
    <we:reference id="WA200005566" version="3.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439</TotalTime>
  <Words>3181</Words>
  <Application>Microsoft Office PowerPoint</Application>
  <PresentationFormat>Widescreen</PresentationFormat>
  <Paragraphs>206</Paragraphs>
  <Slides>26</Slides>
  <Notes>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26</vt:i4>
      </vt:variant>
    </vt:vector>
  </HeadingPairs>
  <TitlesOfParts>
    <vt:vector size="32" baseType="lpstr">
      <vt:lpstr>Aptos</vt:lpstr>
      <vt:lpstr>Arial</vt:lpstr>
      <vt:lpstr>Calibri</vt:lpstr>
      <vt:lpstr>Calibri Light</vt:lpstr>
      <vt:lpstr>Symbol</vt:lpstr>
      <vt:lpstr>Tema di Office</vt:lpstr>
      <vt:lpstr>LE ANTENNE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Luca Pontellini</dc:creator>
  <cp:lastModifiedBy>Luca Pontellini</cp:lastModifiedBy>
  <cp:revision>6</cp:revision>
  <dcterms:created xsi:type="dcterms:W3CDTF">2025-03-05T16:27:02Z</dcterms:created>
  <dcterms:modified xsi:type="dcterms:W3CDTF">2025-03-07T15:56:13Z</dcterms:modified>
</cp:coreProperties>
</file>